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7772400" cy="100584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40" d="100"/>
          <a:sy n="140" d="100"/>
        </p:scale>
        <p:origin x="326" y="-524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Open Sans"/>
                <a:cs typeface="Open Sans"/>
              </a:defRPr>
            </a:lvl1pPr>
          </a:lstStyle>
          <a:p>
            <a:pPr marL="12700" marR="5080">
              <a:lnSpc>
                <a:spcPts val="1000"/>
              </a:lnSpc>
              <a:spcBef>
                <a:spcPts val="45"/>
              </a:spcBef>
            </a:pPr>
            <a:r>
              <a:rPr spc="-5" dirty="0"/>
              <a:t>You make </a:t>
            </a:r>
            <a:r>
              <a:rPr dirty="0"/>
              <a:t>it happen! </a:t>
            </a:r>
            <a:r>
              <a:rPr spc="-5" dirty="0"/>
              <a:t>Franchisees are responsible </a:t>
            </a:r>
            <a:r>
              <a:rPr dirty="0"/>
              <a:t>for their own hiring </a:t>
            </a:r>
            <a:r>
              <a:rPr spc="-5" dirty="0"/>
              <a:t>and </a:t>
            </a:r>
            <a:r>
              <a:rPr dirty="0"/>
              <a:t>employment practices. </a:t>
            </a:r>
            <a:r>
              <a:rPr spc="-5"/>
              <a:t>Franchise </a:t>
            </a:r>
            <a:r>
              <a:rPr spc="-5" smtClean="0"/>
              <a:t>managers  should </a:t>
            </a:r>
            <a:r>
              <a:rPr dirty="0"/>
              <a:t>work with their own organization to bring </a:t>
            </a:r>
            <a:r>
              <a:rPr spc="-5" dirty="0"/>
              <a:t>Life </a:t>
            </a:r>
            <a:r>
              <a:rPr dirty="0"/>
              <a:t>Unboxed to life in their </a:t>
            </a:r>
            <a:r>
              <a:rPr spc="-5" dirty="0"/>
              <a:t>restaurant. </a:t>
            </a:r>
            <a:r>
              <a:rPr dirty="0"/>
              <a:t>© 2017 </a:t>
            </a:r>
            <a:r>
              <a:rPr spc="-5" dirty="0"/>
              <a:t>Pizza </a:t>
            </a:r>
            <a:r>
              <a:rPr dirty="0"/>
              <a:t>Hut,</a:t>
            </a:r>
            <a:r>
              <a:rPr spc="-35" dirty="0"/>
              <a:t> </a:t>
            </a:r>
            <a:r>
              <a:rPr dirty="0"/>
              <a:t>LLC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8723376"/>
            <a:ext cx="2226056" cy="1335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152905" y="8723376"/>
            <a:ext cx="5619494" cy="13350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7772400" cy="2971800"/>
          </a:xfrm>
          <a:custGeom>
            <a:avLst/>
            <a:gdLst/>
            <a:ahLst/>
            <a:cxnLst/>
            <a:rect l="l" t="t" r="r" b="b"/>
            <a:pathLst>
              <a:path w="7772400" h="2971800">
                <a:moveTo>
                  <a:pt x="0" y="2971800"/>
                </a:moveTo>
                <a:lnTo>
                  <a:pt x="7772400" y="2971800"/>
                </a:lnTo>
                <a:lnTo>
                  <a:pt x="7772400" y="0"/>
                </a:lnTo>
                <a:lnTo>
                  <a:pt x="0" y="0"/>
                </a:lnTo>
                <a:lnTo>
                  <a:pt x="0" y="2971800"/>
                </a:lnTo>
                <a:close/>
              </a:path>
            </a:pathLst>
          </a:custGeom>
          <a:solidFill>
            <a:srgbClr val="EA1D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2971800"/>
            <a:ext cx="7772400" cy="825500"/>
          </a:xfrm>
          <a:custGeom>
            <a:avLst/>
            <a:gdLst/>
            <a:ahLst/>
            <a:cxnLst/>
            <a:rect l="l" t="t" r="r" b="b"/>
            <a:pathLst>
              <a:path w="7772400" h="825500">
                <a:moveTo>
                  <a:pt x="0" y="824991"/>
                </a:moveTo>
                <a:lnTo>
                  <a:pt x="7772400" y="824991"/>
                </a:lnTo>
                <a:lnTo>
                  <a:pt x="7772400" y="0"/>
                </a:lnTo>
                <a:lnTo>
                  <a:pt x="0" y="0"/>
                </a:lnTo>
                <a:lnTo>
                  <a:pt x="0" y="82499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671682" y="193174"/>
            <a:ext cx="2100716" cy="37509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1" i="0">
                <a:solidFill>
                  <a:schemeClr val="bg1"/>
                </a:solidFill>
                <a:latin typeface="SharpSansDisplayNo1-Extrabold"/>
                <a:cs typeface="SharpSansDisplayNo1-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Open Sans"/>
                <a:cs typeface="Open Sans"/>
              </a:defRPr>
            </a:lvl1pPr>
          </a:lstStyle>
          <a:p>
            <a:pPr marL="12700" marR="5080">
              <a:lnSpc>
                <a:spcPts val="1000"/>
              </a:lnSpc>
              <a:spcBef>
                <a:spcPts val="45"/>
              </a:spcBef>
            </a:pPr>
            <a:r>
              <a:rPr spc="-5" dirty="0"/>
              <a:t>You make </a:t>
            </a:r>
            <a:r>
              <a:rPr dirty="0"/>
              <a:t>it happen! </a:t>
            </a:r>
            <a:r>
              <a:rPr spc="-5" dirty="0"/>
              <a:t>Franchisees are responsible </a:t>
            </a:r>
            <a:r>
              <a:rPr dirty="0"/>
              <a:t>for their own hiring </a:t>
            </a:r>
            <a:r>
              <a:rPr spc="-5" dirty="0"/>
              <a:t>and </a:t>
            </a:r>
            <a:r>
              <a:rPr dirty="0"/>
              <a:t>employment practices. </a:t>
            </a:r>
            <a:r>
              <a:rPr spc="-5"/>
              <a:t>Franchise </a:t>
            </a:r>
            <a:r>
              <a:rPr spc="-5" smtClean="0"/>
              <a:t>managers  should </a:t>
            </a:r>
            <a:r>
              <a:rPr dirty="0"/>
              <a:t>work with their own organization to bring </a:t>
            </a:r>
            <a:r>
              <a:rPr spc="-5" dirty="0"/>
              <a:t>Life </a:t>
            </a:r>
            <a:r>
              <a:rPr dirty="0"/>
              <a:t>Unboxed to life in their </a:t>
            </a:r>
            <a:r>
              <a:rPr spc="-5" dirty="0"/>
              <a:t>restaurant. </a:t>
            </a:r>
            <a:r>
              <a:rPr dirty="0"/>
              <a:t>© 2017 </a:t>
            </a:r>
            <a:r>
              <a:rPr spc="-5" dirty="0"/>
              <a:t>Pizza </a:t>
            </a:r>
            <a:r>
              <a:rPr dirty="0"/>
              <a:t>Hut,</a:t>
            </a:r>
            <a:r>
              <a:rPr spc="-35" dirty="0"/>
              <a:t> </a:t>
            </a:r>
            <a:r>
              <a:rPr dirty="0"/>
              <a:t>LLC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1" i="0">
                <a:solidFill>
                  <a:schemeClr val="bg1"/>
                </a:solidFill>
                <a:latin typeface="SharpSansDisplayNo1-Extrabold"/>
                <a:cs typeface="SharpSansDisplayNo1-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Open Sans"/>
                <a:cs typeface="Open Sans"/>
              </a:defRPr>
            </a:lvl1pPr>
          </a:lstStyle>
          <a:p>
            <a:pPr marL="12700" marR="5080">
              <a:lnSpc>
                <a:spcPts val="1000"/>
              </a:lnSpc>
              <a:spcBef>
                <a:spcPts val="45"/>
              </a:spcBef>
            </a:pPr>
            <a:r>
              <a:rPr spc="-5" dirty="0"/>
              <a:t>You make </a:t>
            </a:r>
            <a:r>
              <a:rPr dirty="0"/>
              <a:t>it happen! </a:t>
            </a:r>
            <a:r>
              <a:rPr spc="-5" dirty="0"/>
              <a:t>Franchisees are responsible </a:t>
            </a:r>
            <a:r>
              <a:rPr dirty="0"/>
              <a:t>for their own hiring </a:t>
            </a:r>
            <a:r>
              <a:rPr spc="-5" dirty="0"/>
              <a:t>and </a:t>
            </a:r>
            <a:r>
              <a:rPr dirty="0"/>
              <a:t>employment practices. </a:t>
            </a:r>
            <a:r>
              <a:rPr spc="-5"/>
              <a:t>Franchise </a:t>
            </a:r>
            <a:r>
              <a:rPr spc="-5" smtClean="0"/>
              <a:t>managers  should </a:t>
            </a:r>
            <a:r>
              <a:rPr dirty="0"/>
              <a:t>work with their own organization to bring </a:t>
            </a:r>
            <a:r>
              <a:rPr spc="-5" dirty="0"/>
              <a:t>Life </a:t>
            </a:r>
            <a:r>
              <a:rPr dirty="0"/>
              <a:t>Unboxed to life in their </a:t>
            </a:r>
            <a:r>
              <a:rPr spc="-5" dirty="0"/>
              <a:t>restaurant. </a:t>
            </a:r>
            <a:r>
              <a:rPr dirty="0"/>
              <a:t>© 2017 </a:t>
            </a:r>
            <a:r>
              <a:rPr spc="-5" dirty="0"/>
              <a:t>Pizza </a:t>
            </a:r>
            <a:r>
              <a:rPr dirty="0"/>
              <a:t>Hut,</a:t>
            </a:r>
            <a:r>
              <a:rPr spc="-35" dirty="0"/>
              <a:t> </a:t>
            </a:r>
            <a:r>
              <a:rPr dirty="0"/>
              <a:t>LLC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1" i="0">
                <a:solidFill>
                  <a:schemeClr val="bg1"/>
                </a:solidFill>
                <a:latin typeface="SharpSansDisplayNo1-Extrabold"/>
                <a:cs typeface="SharpSansDisplayNo1-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Open Sans"/>
                <a:cs typeface="Open Sans"/>
              </a:defRPr>
            </a:lvl1pPr>
          </a:lstStyle>
          <a:p>
            <a:pPr marL="12700" marR="5080">
              <a:lnSpc>
                <a:spcPts val="1000"/>
              </a:lnSpc>
              <a:spcBef>
                <a:spcPts val="45"/>
              </a:spcBef>
            </a:pPr>
            <a:r>
              <a:rPr spc="-5" dirty="0"/>
              <a:t>You make </a:t>
            </a:r>
            <a:r>
              <a:rPr dirty="0"/>
              <a:t>it happen! </a:t>
            </a:r>
            <a:r>
              <a:rPr spc="-5" dirty="0"/>
              <a:t>Franchisees are responsible </a:t>
            </a:r>
            <a:r>
              <a:rPr dirty="0"/>
              <a:t>for their own hiring </a:t>
            </a:r>
            <a:r>
              <a:rPr spc="-5" dirty="0"/>
              <a:t>and </a:t>
            </a:r>
            <a:r>
              <a:rPr dirty="0"/>
              <a:t>employment practices. </a:t>
            </a:r>
            <a:r>
              <a:rPr spc="-5"/>
              <a:t>Franchise </a:t>
            </a:r>
            <a:r>
              <a:rPr spc="-5" smtClean="0"/>
              <a:t>managers  should </a:t>
            </a:r>
            <a:r>
              <a:rPr dirty="0"/>
              <a:t>work with their own organization to bring </a:t>
            </a:r>
            <a:r>
              <a:rPr spc="-5" dirty="0"/>
              <a:t>Life </a:t>
            </a:r>
            <a:r>
              <a:rPr dirty="0"/>
              <a:t>Unboxed to life in their </a:t>
            </a:r>
            <a:r>
              <a:rPr spc="-5" dirty="0"/>
              <a:t>restaurant. </a:t>
            </a:r>
            <a:r>
              <a:rPr dirty="0"/>
              <a:t>© 2017 </a:t>
            </a:r>
            <a:r>
              <a:rPr spc="-5" dirty="0"/>
              <a:t>Pizza </a:t>
            </a:r>
            <a:r>
              <a:rPr dirty="0"/>
              <a:t>Hut,</a:t>
            </a:r>
            <a:r>
              <a:rPr spc="-35" dirty="0"/>
              <a:t> </a:t>
            </a:r>
            <a:r>
              <a:rPr dirty="0"/>
              <a:t>LLC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Open Sans"/>
                <a:cs typeface="Open Sans"/>
              </a:defRPr>
            </a:lvl1pPr>
          </a:lstStyle>
          <a:p>
            <a:pPr marL="12700" marR="5080">
              <a:lnSpc>
                <a:spcPts val="1000"/>
              </a:lnSpc>
              <a:spcBef>
                <a:spcPts val="45"/>
              </a:spcBef>
            </a:pPr>
            <a:r>
              <a:rPr spc="-5" dirty="0"/>
              <a:t>You make </a:t>
            </a:r>
            <a:r>
              <a:rPr dirty="0"/>
              <a:t>it happen! </a:t>
            </a:r>
            <a:r>
              <a:rPr spc="-5" dirty="0"/>
              <a:t>Franchisees are responsible </a:t>
            </a:r>
            <a:r>
              <a:rPr dirty="0"/>
              <a:t>for their own hiring </a:t>
            </a:r>
            <a:r>
              <a:rPr spc="-5" dirty="0"/>
              <a:t>and </a:t>
            </a:r>
            <a:r>
              <a:rPr dirty="0"/>
              <a:t>employment practices. </a:t>
            </a:r>
            <a:r>
              <a:rPr spc="-5"/>
              <a:t>Franchise </a:t>
            </a:r>
            <a:r>
              <a:rPr spc="-5" smtClean="0"/>
              <a:t>managers  should </a:t>
            </a:r>
            <a:r>
              <a:rPr dirty="0"/>
              <a:t>work with their own organization to bring </a:t>
            </a:r>
            <a:r>
              <a:rPr spc="-5" dirty="0"/>
              <a:t>Life </a:t>
            </a:r>
            <a:r>
              <a:rPr dirty="0"/>
              <a:t>Unboxed to life in their </a:t>
            </a:r>
            <a:r>
              <a:rPr spc="-5" dirty="0"/>
              <a:t>restaurant. </a:t>
            </a:r>
            <a:r>
              <a:rPr dirty="0"/>
              <a:t>© 2017 </a:t>
            </a:r>
            <a:r>
              <a:rPr spc="-5" dirty="0"/>
              <a:t>Pizza </a:t>
            </a:r>
            <a:r>
              <a:rPr dirty="0"/>
              <a:t>Hut,</a:t>
            </a:r>
            <a:r>
              <a:rPr spc="-35" dirty="0"/>
              <a:t> </a:t>
            </a:r>
            <a:r>
              <a:rPr dirty="0"/>
              <a:t>LLC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500" y="228600"/>
            <a:ext cx="4345940" cy="1000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400" b="1" i="0">
                <a:solidFill>
                  <a:schemeClr val="bg1"/>
                </a:solidFill>
                <a:latin typeface="SharpSansDisplayNo1-Extrabold"/>
                <a:cs typeface="SharpSansDisplayNo1-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43763" y="9605442"/>
            <a:ext cx="4884420" cy="2736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" b="0" i="0">
                <a:solidFill>
                  <a:srgbClr val="231F20"/>
                </a:solidFill>
                <a:latin typeface="Open Sans"/>
                <a:cs typeface="Open Sans"/>
              </a:defRPr>
            </a:lvl1pPr>
          </a:lstStyle>
          <a:p>
            <a:pPr marL="12700" marR="5080">
              <a:lnSpc>
                <a:spcPts val="1000"/>
              </a:lnSpc>
              <a:spcBef>
                <a:spcPts val="45"/>
              </a:spcBef>
            </a:pPr>
            <a:r>
              <a:rPr spc="-5" dirty="0"/>
              <a:t>You make </a:t>
            </a:r>
            <a:r>
              <a:rPr dirty="0"/>
              <a:t>it happen! </a:t>
            </a:r>
            <a:r>
              <a:rPr spc="-5" dirty="0"/>
              <a:t>Franchisees are responsible </a:t>
            </a:r>
            <a:r>
              <a:rPr dirty="0"/>
              <a:t>for their own hiring </a:t>
            </a:r>
            <a:r>
              <a:rPr spc="-5" dirty="0"/>
              <a:t>and </a:t>
            </a:r>
            <a:r>
              <a:rPr dirty="0"/>
              <a:t>employment practices. </a:t>
            </a:r>
            <a:r>
              <a:rPr spc="-5" dirty="0"/>
              <a:t>Franchise </a:t>
            </a:r>
            <a:r>
              <a:rPr spc="-5" dirty="0" smtClean="0"/>
              <a:t>managers  should </a:t>
            </a:r>
            <a:r>
              <a:rPr dirty="0"/>
              <a:t>work with their own organization to bring </a:t>
            </a:r>
            <a:r>
              <a:rPr spc="-5" dirty="0"/>
              <a:t>Life </a:t>
            </a:r>
            <a:r>
              <a:rPr dirty="0"/>
              <a:t>Unboxed to life in their </a:t>
            </a:r>
            <a:r>
              <a:rPr spc="-5" dirty="0"/>
              <a:t>restaurant. </a:t>
            </a:r>
            <a:r>
              <a:rPr dirty="0"/>
              <a:t>© 2017 </a:t>
            </a:r>
            <a:r>
              <a:rPr spc="-5" dirty="0"/>
              <a:t>Pizza </a:t>
            </a:r>
            <a:r>
              <a:rPr dirty="0"/>
              <a:t>Hut,</a:t>
            </a:r>
            <a:r>
              <a:rPr spc="-35" dirty="0"/>
              <a:t> </a:t>
            </a:r>
            <a:r>
              <a:rPr dirty="0"/>
              <a:t>LLC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://jobs.pizzahut.com/" TargetMode="External"/><Relationship Id="rId7" Type="http://schemas.openxmlformats.org/officeDocument/2006/relationships/image" Target="../media/image12.png"/><Relationship Id="rId2" Type="http://schemas.openxmlformats.org/officeDocument/2006/relationships/hyperlink" Target="http://lifeunboxed.excelsior.edu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hyperlink" Target="http://blog.pizzahut.com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26" Type="http://schemas.openxmlformats.org/officeDocument/2006/relationships/image" Target="../media/image39.png"/><Relationship Id="rId3" Type="http://schemas.openxmlformats.org/officeDocument/2006/relationships/image" Target="../media/image16.jpg"/><Relationship Id="rId21" Type="http://schemas.openxmlformats.org/officeDocument/2006/relationships/image" Target="../media/image34.jp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5" Type="http://schemas.openxmlformats.org/officeDocument/2006/relationships/image" Target="../media/image38.jpg"/><Relationship Id="rId2" Type="http://schemas.openxmlformats.org/officeDocument/2006/relationships/hyperlink" Target="http://phmarketingcenter.com/" TargetMode="External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29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24" Type="http://schemas.openxmlformats.org/officeDocument/2006/relationships/image" Target="../media/image37.jp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23" Type="http://schemas.openxmlformats.org/officeDocument/2006/relationships/image" Target="../media/image36.png"/><Relationship Id="rId28" Type="http://schemas.openxmlformats.org/officeDocument/2006/relationships/image" Target="../media/image12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5.png"/><Relationship Id="rId27" Type="http://schemas.openxmlformats.org/officeDocument/2006/relationships/image" Target="../media/image11.png"/><Relationship Id="rId30" Type="http://schemas.openxmlformats.org/officeDocument/2006/relationships/image" Target="../media/image4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6920230" cy="2782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55470" algn="l"/>
                <a:tab pos="2463800" algn="l"/>
              </a:tabLst>
            </a:pPr>
            <a:r>
              <a:rPr sz="6000" spc="5" dirty="0" smtClean="0"/>
              <a:t>B</a:t>
            </a:r>
            <a:r>
              <a:rPr sz="6000" dirty="0" smtClean="0"/>
              <a:t>u</a:t>
            </a:r>
            <a:r>
              <a:rPr sz="6000" spc="15" dirty="0" smtClean="0"/>
              <a:t>i</a:t>
            </a:r>
            <a:r>
              <a:rPr sz="6000" spc="5" dirty="0" smtClean="0"/>
              <a:t>l</a:t>
            </a:r>
            <a:r>
              <a:rPr sz="6000" dirty="0" smtClean="0"/>
              <a:t>d</a:t>
            </a:r>
            <a:r>
              <a:rPr lang="en-US" sz="6000" dirty="0"/>
              <a:t> </a:t>
            </a:r>
            <a:r>
              <a:rPr sz="6000" dirty="0" smtClean="0"/>
              <a:t>a</a:t>
            </a:r>
            <a:r>
              <a:rPr lang="en-US" sz="6000" dirty="0" smtClean="0"/>
              <a:t> </a:t>
            </a:r>
            <a:r>
              <a:rPr sz="6000" spc="-100" dirty="0" smtClean="0"/>
              <a:t>t</a:t>
            </a:r>
            <a:r>
              <a:rPr sz="6000" spc="25" dirty="0" smtClean="0"/>
              <a:t>e</a:t>
            </a:r>
            <a:r>
              <a:rPr sz="6000" spc="15" dirty="0" smtClean="0"/>
              <a:t>a</a:t>
            </a:r>
            <a:r>
              <a:rPr sz="6000" dirty="0" smtClean="0"/>
              <a:t>m</a:t>
            </a:r>
            <a:r>
              <a:rPr lang="en-US" sz="6000" dirty="0" smtClean="0"/>
              <a:t> </a:t>
            </a:r>
            <a:br>
              <a:rPr lang="en-US" sz="6000" dirty="0" smtClean="0"/>
            </a:br>
            <a:r>
              <a:rPr lang="en-US" sz="6000" dirty="0" smtClean="0"/>
              <a:t>that makes anything possible.</a:t>
            </a:r>
            <a:endParaRPr sz="6000" dirty="0"/>
          </a:p>
        </p:txBody>
      </p:sp>
      <p:sp>
        <p:nvSpPr>
          <p:cNvPr id="4" name="object 4"/>
          <p:cNvSpPr txBox="1"/>
          <p:nvPr/>
        </p:nvSpPr>
        <p:spPr>
          <a:xfrm>
            <a:off x="228600" y="3204082"/>
            <a:ext cx="7391400" cy="3159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b="1" spc="-15" dirty="0">
                <a:solidFill>
                  <a:srgbClr val="FFFFFF"/>
                </a:solidFill>
                <a:latin typeface="SharpSansDisplayNo1-Semibold"/>
                <a:cs typeface="SharpSansDisplayNo1-Semibold"/>
              </a:rPr>
              <a:t>An RGM’s Guide: </a:t>
            </a:r>
            <a:r>
              <a:rPr sz="1900" b="1" spc="-35" dirty="0">
                <a:solidFill>
                  <a:srgbClr val="FFFFFF"/>
                </a:solidFill>
                <a:latin typeface="SharpSansDisplayNo1-Semibold"/>
                <a:cs typeface="SharpSansDisplayNo1-Semibold"/>
              </a:rPr>
              <a:t>Five </a:t>
            </a:r>
            <a:r>
              <a:rPr sz="1900" b="1" spc="-30" dirty="0">
                <a:solidFill>
                  <a:srgbClr val="FFFFFF"/>
                </a:solidFill>
                <a:latin typeface="SharpSansDisplayNo1-Semibold"/>
                <a:cs typeface="SharpSansDisplayNo1-Semibold"/>
              </a:rPr>
              <a:t>steps to </a:t>
            </a:r>
            <a:r>
              <a:rPr sz="1900" b="1" spc="-25" dirty="0">
                <a:solidFill>
                  <a:srgbClr val="FFFFFF"/>
                </a:solidFill>
                <a:latin typeface="SharpSansDisplayNo1-Semibold"/>
                <a:cs typeface="SharpSansDisplayNo1-Semibold"/>
              </a:rPr>
              <a:t>attracting </a:t>
            </a:r>
            <a:r>
              <a:rPr sz="1900" b="1" spc="-10" dirty="0">
                <a:solidFill>
                  <a:srgbClr val="FFFFFF"/>
                </a:solidFill>
                <a:latin typeface="SharpSansDisplayNo1-Semibold"/>
                <a:cs typeface="SharpSansDisplayNo1-Semibold"/>
              </a:rPr>
              <a:t>and </a:t>
            </a:r>
            <a:r>
              <a:rPr sz="1900" b="1" spc="-35" dirty="0">
                <a:solidFill>
                  <a:srgbClr val="FFFFFF"/>
                </a:solidFill>
                <a:latin typeface="SharpSansDisplayNo1-Semibold"/>
                <a:cs typeface="SharpSansDisplayNo1-Semibold"/>
              </a:rPr>
              <a:t>retaining </a:t>
            </a:r>
            <a:r>
              <a:rPr sz="1900" b="1" spc="-30" dirty="0">
                <a:solidFill>
                  <a:srgbClr val="FFFFFF"/>
                </a:solidFill>
                <a:latin typeface="SharpSansDisplayNo1-Semibold"/>
                <a:cs typeface="SharpSansDisplayNo1-Semibold"/>
              </a:rPr>
              <a:t>top</a:t>
            </a:r>
            <a:r>
              <a:rPr sz="1900" b="1" spc="-190" dirty="0">
                <a:solidFill>
                  <a:srgbClr val="FFFFFF"/>
                </a:solidFill>
                <a:latin typeface="SharpSansDisplayNo1-Semibold"/>
                <a:cs typeface="SharpSansDisplayNo1-Semibold"/>
              </a:rPr>
              <a:t> </a:t>
            </a:r>
            <a:r>
              <a:rPr sz="1900" b="1" spc="-35" dirty="0">
                <a:solidFill>
                  <a:srgbClr val="FFFFFF"/>
                </a:solidFill>
                <a:latin typeface="SharpSansDisplayNo1-Semibold"/>
                <a:cs typeface="SharpSansDisplayNo1-Semibold"/>
              </a:rPr>
              <a:t>talent.</a:t>
            </a:r>
            <a:endParaRPr sz="1900" dirty="0">
              <a:latin typeface="SharpSansDisplayNo1-Semibold"/>
              <a:cs typeface="SharpSansDisplayNo1-Semibold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3796791"/>
            <a:ext cx="7772400" cy="49443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66728" y="9052369"/>
            <a:ext cx="3126451" cy="7754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26066" y="9183403"/>
            <a:ext cx="383540" cy="631190"/>
          </a:xfrm>
          <a:custGeom>
            <a:avLst/>
            <a:gdLst/>
            <a:ahLst/>
            <a:cxnLst/>
            <a:rect l="l" t="t" r="r" b="b"/>
            <a:pathLst>
              <a:path w="383539" h="631190">
                <a:moveTo>
                  <a:pt x="302643" y="0"/>
                </a:moveTo>
                <a:lnTo>
                  <a:pt x="264398" y="4685"/>
                </a:lnTo>
                <a:lnTo>
                  <a:pt x="228590" y="18088"/>
                </a:lnTo>
                <a:lnTo>
                  <a:pt x="195254" y="39225"/>
                </a:lnTo>
                <a:lnTo>
                  <a:pt x="164421" y="67116"/>
                </a:lnTo>
                <a:lnTo>
                  <a:pt x="136125" y="100778"/>
                </a:lnTo>
                <a:lnTo>
                  <a:pt x="110399" y="139231"/>
                </a:lnTo>
                <a:lnTo>
                  <a:pt x="87277" y="181491"/>
                </a:lnTo>
                <a:lnTo>
                  <a:pt x="66791" y="226578"/>
                </a:lnTo>
                <a:lnTo>
                  <a:pt x="48975" y="273509"/>
                </a:lnTo>
                <a:lnTo>
                  <a:pt x="33861" y="321303"/>
                </a:lnTo>
                <a:lnTo>
                  <a:pt x="21484" y="368978"/>
                </a:lnTo>
                <a:lnTo>
                  <a:pt x="11876" y="415553"/>
                </a:lnTo>
                <a:lnTo>
                  <a:pt x="5071" y="460045"/>
                </a:lnTo>
                <a:lnTo>
                  <a:pt x="1101" y="501474"/>
                </a:lnTo>
                <a:lnTo>
                  <a:pt x="0" y="538856"/>
                </a:lnTo>
                <a:lnTo>
                  <a:pt x="1800" y="571211"/>
                </a:lnTo>
                <a:lnTo>
                  <a:pt x="6536" y="597556"/>
                </a:lnTo>
                <a:lnTo>
                  <a:pt x="14240" y="616911"/>
                </a:lnTo>
                <a:lnTo>
                  <a:pt x="24946" y="628293"/>
                </a:lnTo>
                <a:lnTo>
                  <a:pt x="38686" y="630720"/>
                </a:lnTo>
                <a:lnTo>
                  <a:pt x="48635" y="622622"/>
                </a:lnTo>
                <a:lnTo>
                  <a:pt x="69324" y="572241"/>
                </a:lnTo>
                <a:lnTo>
                  <a:pt x="80295" y="533405"/>
                </a:lnTo>
                <a:lnTo>
                  <a:pt x="91837" y="487771"/>
                </a:lnTo>
                <a:lnTo>
                  <a:pt x="117099" y="383001"/>
                </a:lnTo>
                <a:lnTo>
                  <a:pt x="131050" y="327313"/>
                </a:lnTo>
                <a:lnTo>
                  <a:pt x="146034" y="271722"/>
                </a:lnTo>
                <a:lnTo>
                  <a:pt x="162168" y="217950"/>
                </a:lnTo>
                <a:lnTo>
                  <a:pt x="179566" y="167721"/>
                </a:lnTo>
                <a:lnTo>
                  <a:pt x="198345" y="122760"/>
                </a:lnTo>
                <a:lnTo>
                  <a:pt x="218620" y="84789"/>
                </a:lnTo>
                <a:lnTo>
                  <a:pt x="264119" y="36716"/>
                </a:lnTo>
                <a:lnTo>
                  <a:pt x="289574" y="30060"/>
                </a:lnTo>
                <a:lnTo>
                  <a:pt x="362805" y="30060"/>
                </a:lnTo>
                <a:lnTo>
                  <a:pt x="361836" y="28082"/>
                </a:lnTo>
                <a:lnTo>
                  <a:pt x="337380" y="7528"/>
                </a:lnTo>
                <a:lnTo>
                  <a:pt x="302643" y="0"/>
                </a:lnTo>
                <a:close/>
              </a:path>
              <a:path w="383539" h="631190">
                <a:moveTo>
                  <a:pt x="362805" y="30060"/>
                </a:moveTo>
                <a:lnTo>
                  <a:pt x="289574" y="30060"/>
                </a:lnTo>
                <a:lnTo>
                  <a:pt x="318214" y="40902"/>
                </a:lnTo>
                <a:lnTo>
                  <a:pt x="325346" y="69027"/>
                </a:lnTo>
                <a:lnTo>
                  <a:pt x="317687" y="107834"/>
                </a:lnTo>
                <a:lnTo>
                  <a:pt x="301957" y="150723"/>
                </a:lnTo>
                <a:lnTo>
                  <a:pt x="267019" y="207748"/>
                </a:lnTo>
                <a:lnTo>
                  <a:pt x="226950" y="238895"/>
                </a:lnTo>
                <a:lnTo>
                  <a:pt x="188545" y="254396"/>
                </a:lnTo>
                <a:lnTo>
                  <a:pt x="158598" y="264479"/>
                </a:lnTo>
                <a:lnTo>
                  <a:pt x="143996" y="279282"/>
                </a:lnTo>
                <a:lnTo>
                  <a:pt x="143932" y="279520"/>
                </a:lnTo>
                <a:lnTo>
                  <a:pt x="148625" y="305127"/>
                </a:lnTo>
                <a:lnTo>
                  <a:pt x="172937" y="319660"/>
                </a:lnTo>
                <a:lnTo>
                  <a:pt x="210353" y="322399"/>
                </a:lnTo>
                <a:lnTo>
                  <a:pt x="254388" y="312769"/>
                </a:lnTo>
                <a:lnTo>
                  <a:pt x="298553" y="290199"/>
                </a:lnTo>
                <a:lnTo>
                  <a:pt x="336361" y="254114"/>
                </a:lnTo>
                <a:lnTo>
                  <a:pt x="357206" y="219465"/>
                </a:lnTo>
                <a:lnTo>
                  <a:pt x="372451" y="179540"/>
                </a:lnTo>
                <a:lnTo>
                  <a:pt x="381318" y="137389"/>
                </a:lnTo>
                <a:lnTo>
                  <a:pt x="383024" y="96062"/>
                </a:lnTo>
                <a:lnTo>
                  <a:pt x="376790" y="58610"/>
                </a:lnTo>
                <a:lnTo>
                  <a:pt x="362805" y="3006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53069" y="9183401"/>
            <a:ext cx="387350" cy="646430"/>
          </a:xfrm>
          <a:custGeom>
            <a:avLst/>
            <a:gdLst/>
            <a:ahLst/>
            <a:cxnLst/>
            <a:rect l="l" t="t" r="r" b="b"/>
            <a:pathLst>
              <a:path w="387350" h="646429">
                <a:moveTo>
                  <a:pt x="304629" y="0"/>
                </a:moveTo>
                <a:lnTo>
                  <a:pt x="232344" y="16855"/>
                </a:lnTo>
                <a:lnTo>
                  <a:pt x="199726" y="36622"/>
                </a:lnTo>
                <a:lnTo>
                  <a:pt x="169486" y="62792"/>
                </a:lnTo>
                <a:lnTo>
                  <a:pt x="141646" y="94496"/>
                </a:lnTo>
                <a:lnTo>
                  <a:pt x="116228" y="130867"/>
                </a:lnTo>
                <a:lnTo>
                  <a:pt x="93253" y="171035"/>
                </a:lnTo>
                <a:lnTo>
                  <a:pt x="72743" y="214134"/>
                </a:lnTo>
                <a:lnTo>
                  <a:pt x="54719" y="259295"/>
                </a:lnTo>
                <a:lnTo>
                  <a:pt x="39204" y="305650"/>
                </a:lnTo>
                <a:lnTo>
                  <a:pt x="26219" y="352331"/>
                </a:lnTo>
                <a:lnTo>
                  <a:pt x="15785" y="398471"/>
                </a:lnTo>
                <a:lnTo>
                  <a:pt x="7924" y="443200"/>
                </a:lnTo>
                <a:lnTo>
                  <a:pt x="2659" y="485651"/>
                </a:lnTo>
                <a:lnTo>
                  <a:pt x="10" y="524957"/>
                </a:lnTo>
                <a:lnTo>
                  <a:pt x="0" y="560248"/>
                </a:lnTo>
                <a:lnTo>
                  <a:pt x="2649" y="590657"/>
                </a:lnTo>
                <a:lnTo>
                  <a:pt x="7980" y="615316"/>
                </a:lnTo>
                <a:lnTo>
                  <a:pt x="16014" y="633357"/>
                </a:lnTo>
                <a:lnTo>
                  <a:pt x="26773" y="643912"/>
                </a:lnTo>
                <a:lnTo>
                  <a:pt x="40279" y="646112"/>
                </a:lnTo>
                <a:lnTo>
                  <a:pt x="50397" y="637841"/>
                </a:lnTo>
                <a:lnTo>
                  <a:pt x="71103" y="586213"/>
                </a:lnTo>
                <a:lnTo>
                  <a:pt x="81961" y="546393"/>
                </a:lnTo>
                <a:lnTo>
                  <a:pt x="93336" y="499594"/>
                </a:lnTo>
                <a:lnTo>
                  <a:pt x="118178" y="392133"/>
                </a:lnTo>
                <a:lnTo>
                  <a:pt x="131916" y="335010"/>
                </a:lnTo>
                <a:lnTo>
                  <a:pt x="146712" y="277982"/>
                </a:lnTo>
                <a:lnTo>
                  <a:pt x="162702" y="222820"/>
                </a:lnTo>
                <a:lnTo>
                  <a:pt x="180022" y="171291"/>
                </a:lnTo>
                <a:lnTo>
                  <a:pt x="198806" y="125165"/>
                </a:lnTo>
                <a:lnTo>
                  <a:pt x="219190" y="86210"/>
                </a:lnTo>
                <a:lnTo>
                  <a:pt x="265298" y="36889"/>
                </a:lnTo>
                <a:lnTo>
                  <a:pt x="291294" y="30060"/>
                </a:lnTo>
                <a:lnTo>
                  <a:pt x="366277" y="30060"/>
                </a:lnTo>
                <a:lnTo>
                  <a:pt x="365281" y="28082"/>
                </a:lnTo>
                <a:lnTo>
                  <a:pt x="340208" y="7528"/>
                </a:lnTo>
                <a:lnTo>
                  <a:pt x="304629" y="0"/>
                </a:lnTo>
                <a:close/>
              </a:path>
              <a:path w="387350" h="646429">
                <a:moveTo>
                  <a:pt x="366277" y="30060"/>
                </a:moveTo>
                <a:lnTo>
                  <a:pt x="291294" y="30060"/>
                </a:lnTo>
                <a:lnTo>
                  <a:pt x="320642" y="40902"/>
                </a:lnTo>
                <a:lnTo>
                  <a:pt x="327996" y="69027"/>
                </a:lnTo>
                <a:lnTo>
                  <a:pt x="320221" y="107834"/>
                </a:lnTo>
                <a:lnTo>
                  <a:pt x="304185" y="150723"/>
                </a:lnTo>
                <a:lnTo>
                  <a:pt x="271011" y="207199"/>
                </a:lnTo>
                <a:lnTo>
                  <a:pt x="236014" y="237028"/>
                </a:lnTo>
                <a:lnTo>
                  <a:pt x="179183" y="259712"/>
                </a:lnTo>
                <a:lnTo>
                  <a:pt x="166669" y="274053"/>
                </a:lnTo>
                <a:lnTo>
                  <a:pt x="169759" y="300200"/>
                </a:lnTo>
                <a:lnTo>
                  <a:pt x="190213" y="315718"/>
                </a:lnTo>
                <a:lnTo>
                  <a:pt x="222725" y="319738"/>
                </a:lnTo>
                <a:lnTo>
                  <a:pt x="261993" y="311390"/>
                </a:lnTo>
                <a:lnTo>
                  <a:pt x="302713" y="289805"/>
                </a:lnTo>
                <a:lnTo>
                  <a:pt x="339580" y="254114"/>
                </a:lnTo>
                <a:lnTo>
                  <a:pt x="360862" y="219465"/>
                </a:lnTo>
                <a:lnTo>
                  <a:pt x="376404" y="179540"/>
                </a:lnTo>
                <a:lnTo>
                  <a:pt x="385411" y="137389"/>
                </a:lnTo>
                <a:lnTo>
                  <a:pt x="387089" y="96062"/>
                </a:lnTo>
                <a:lnTo>
                  <a:pt x="380643" y="58610"/>
                </a:lnTo>
                <a:lnTo>
                  <a:pt x="366277" y="3006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78644" y="9183400"/>
            <a:ext cx="307340" cy="322580"/>
          </a:xfrm>
          <a:custGeom>
            <a:avLst/>
            <a:gdLst/>
            <a:ahLst/>
            <a:cxnLst/>
            <a:rect l="l" t="t" r="r" b="b"/>
            <a:pathLst>
              <a:path w="307339" h="322579">
                <a:moveTo>
                  <a:pt x="238274" y="0"/>
                </a:moveTo>
                <a:lnTo>
                  <a:pt x="198513" y="4693"/>
                </a:lnTo>
                <a:lnTo>
                  <a:pt x="160858" y="17836"/>
                </a:lnTo>
                <a:lnTo>
                  <a:pt x="125846" y="38019"/>
                </a:lnTo>
                <a:lnTo>
                  <a:pt x="94016" y="63835"/>
                </a:lnTo>
                <a:lnTo>
                  <a:pt x="65906" y="93876"/>
                </a:lnTo>
                <a:lnTo>
                  <a:pt x="42054" y="126733"/>
                </a:lnTo>
                <a:lnTo>
                  <a:pt x="22999" y="160997"/>
                </a:lnTo>
                <a:lnTo>
                  <a:pt x="1434" y="228119"/>
                </a:lnTo>
                <a:lnTo>
                  <a:pt x="0" y="258159"/>
                </a:lnTo>
                <a:lnTo>
                  <a:pt x="5515" y="283975"/>
                </a:lnTo>
                <a:lnTo>
                  <a:pt x="18520" y="304159"/>
                </a:lnTo>
                <a:lnTo>
                  <a:pt x="39551" y="317301"/>
                </a:lnTo>
                <a:lnTo>
                  <a:pt x="69148" y="321995"/>
                </a:lnTo>
                <a:lnTo>
                  <a:pt x="119626" y="308840"/>
                </a:lnTo>
                <a:lnTo>
                  <a:pt x="160188" y="278820"/>
                </a:lnTo>
                <a:lnTo>
                  <a:pt x="183501" y="248296"/>
                </a:lnTo>
                <a:lnTo>
                  <a:pt x="186293" y="233950"/>
                </a:lnTo>
                <a:lnTo>
                  <a:pt x="187799" y="229336"/>
                </a:lnTo>
                <a:lnTo>
                  <a:pt x="109852" y="229336"/>
                </a:lnTo>
                <a:lnTo>
                  <a:pt x="87155" y="220773"/>
                </a:lnTo>
                <a:lnTo>
                  <a:pt x="80857" y="198199"/>
                </a:lnTo>
                <a:lnTo>
                  <a:pt x="88143" y="166284"/>
                </a:lnTo>
                <a:lnTo>
                  <a:pt x="106200" y="129698"/>
                </a:lnTo>
                <a:lnTo>
                  <a:pt x="132216" y="93112"/>
                </a:lnTo>
                <a:lnTo>
                  <a:pt x="163376" y="61197"/>
                </a:lnTo>
                <a:lnTo>
                  <a:pt x="196868" y="38623"/>
                </a:lnTo>
                <a:lnTo>
                  <a:pt x="229879" y="30060"/>
                </a:lnTo>
                <a:lnTo>
                  <a:pt x="295947" y="30060"/>
                </a:lnTo>
                <a:lnTo>
                  <a:pt x="276801" y="8863"/>
                </a:lnTo>
                <a:lnTo>
                  <a:pt x="238274" y="0"/>
                </a:lnTo>
                <a:close/>
              </a:path>
              <a:path w="307339" h="322579">
                <a:moveTo>
                  <a:pt x="295947" y="30060"/>
                </a:moveTo>
                <a:lnTo>
                  <a:pt x="229879" y="30060"/>
                </a:lnTo>
                <a:lnTo>
                  <a:pt x="244755" y="36849"/>
                </a:lnTo>
                <a:lnTo>
                  <a:pt x="247656" y="55465"/>
                </a:lnTo>
                <a:lnTo>
                  <a:pt x="241546" y="83278"/>
                </a:lnTo>
                <a:lnTo>
                  <a:pt x="229390" y="117661"/>
                </a:lnTo>
                <a:lnTo>
                  <a:pt x="214152" y="155986"/>
                </a:lnTo>
                <a:lnTo>
                  <a:pt x="198799" y="195625"/>
                </a:lnTo>
                <a:lnTo>
                  <a:pt x="188547" y="227043"/>
                </a:lnTo>
                <a:lnTo>
                  <a:pt x="185177" y="246102"/>
                </a:lnTo>
                <a:lnTo>
                  <a:pt x="183501" y="248296"/>
                </a:lnTo>
                <a:lnTo>
                  <a:pt x="179601" y="268334"/>
                </a:lnTo>
                <a:lnTo>
                  <a:pt x="181686" y="296147"/>
                </a:lnTo>
                <a:lnTo>
                  <a:pt x="195514" y="314762"/>
                </a:lnTo>
                <a:lnTo>
                  <a:pt x="224050" y="321551"/>
                </a:lnTo>
                <a:lnTo>
                  <a:pt x="241797" y="306901"/>
                </a:lnTo>
                <a:lnTo>
                  <a:pt x="259745" y="269619"/>
                </a:lnTo>
                <a:lnTo>
                  <a:pt x="276933" y="219704"/>
                </a:lnTo>
                <a:lnTo>
                  <a:pt x="292401" y="167157"/>
                </a:lnTo>
                <a:lnTo>
                  <a:pt x="304026" y="115689"/>
                </a:lnTo>
                <a:lnTo>
                  <a:pt x="307051" y="69973"/>
                </a:lnTo>
                <a:lnTo>
                  <a:pt x="298851" y="33276"/>
                </a:lnTo>
                <a:lnTo>
                  <a:pt x="295947" y="30060"/>
                </a:lnTo>
                <a:close/>
              </a:path>
              <a:path w="307339" h="322579">
                <a:moveTo>
                  <a:pt x="188547" y="227043"/>
                </a:moveTo>
                <a:lnTo>
                  <a:pt x="186293" y="233950"/>
                </a:lnTo>
                <a:lnTo>
                  <a:pt x="183501" y="248296"/>
                </a:lnTo>
                <a:lnTo>
                  <a:pt x="185177" y="246102"/>
                </a:lnTo>
                <a:lnTo>
                  <a:pt x="188547" y="227043"/>
                </a:lnTo>
                <a:close/>
              </a:path>
              <a:path w="307339" h="322579">
                <a:moveTo>
                  <a:pt x="177006" y="220185"/>
                </a:moveTo>
                <a:lnTo>
                  <a:pt x="158280" y="222323"/>
                </a:lnTo>
                <a:lnTo>
                  <a:pt x="135110" y="226846"/>
                </a:lnTo>
                <a:lnTo>
                  <a:pt x="109852" y="229336"/>
                </a:lnTo>
                <a:lnTo>
                  <a:pt x="187799" y="229336"/>
                </a:lnTo>
                <a:lnTo>
                  <a:pt x="188547" y="227043"/>
                </a:lnTo>
                <a:lnTo>
                  <a:pt x="188934" y="224853"/>
                </a:lnTo>
                <a:lnTo>
                  <a:pt x="177006" y="2201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15390" y="9066892"/>
            <a:ext cx="259079" cy="681990"/>
          </a:xfrm>
          <a:custGeom>
            <a:avLst/>
            <a:gdLst/>
            <a:ahLst/>
            <a:cxnLst/>
            <a:rect l="l" t="t" r="r" b="b"/>
            <a:pathLst>
              <a:path w="259080" h="681990">
                <a:moveTo>
                  <a:pt x="249213" y="0"/>
                </a:moveTo>
                <a:lnTo>
                  <a:pt x="179892" y="26089"/>
                </a:lnTo>
                <a:lnTo>
                  <a:pt x="149893" y="52756"/>
                </a:lnTo>
                <a:lnTo>
                  <a:pt x="122893" y="86904"/>
                </a:lnTo>
                <a:lnTo>
                  <a:pt x="98812" y="127337"/>
                </a:lnTo>
                <a:lnTo>
                  <a:pt x="77568" y="172855"/>
                </a:lnTo>
                <a:lnTo>
                  <a:pt x="59079" y="222260"/>
                </a:lnTo>
                <a:lnTo>
                  <a:pt x="43265" y="274353"/>
                </a:lnTo>
                <a:lnTo>
                  <a:pt x="30045" y="327934"/>
                </a:lnTo>
                <a:lnTo>
                  <a:pt x="19336" y="381806"/>
                </a:lnTo>
                <a:lnTo>
                  <a:pt x="11059" y="434770"/>
                </a:lnTo>
                <a:lnTo>
                  <a:pt x="5131" y="485627"/>
                </a:lnTo>
                <a:lnTo>
                  <a:pt x="1472" y="533178"/>
                </a:lnTo>
                <a:lnTo>
                  <a:pt x="0" y="576225"/>
                </a:lnTo>
                <a:lnTo>
                  <a:pt x="634" y="613569"/>
                </a:lnTo>
                <a:lnTo>
                  <a:pt x="3293" y="644011"/>
                </a:lnTo>
                <a:lnTo>
                  <a:pt x="7895" y="666352"/>
                </a:lnTo>
                <a:lnTo>
                  <a:pt x="14360" y="679394"/>
                </a:lnTo>
                <a:lnTo>
                  <a:pt x="22607" y="681939"/>
                </a:lnTo>
                <a:lnTo>
                  <a:pt x="30396" y="670624"/>
                </a:lnTo>
                <a:lnTo>
                  <a:pt x="40851" y="642839"/>
                </a:lnTo>
                <a:lnTo>
                  <a:pt x="53849" y="601263"/>
                </a:lnTo>
                <a:lnTo>
                  <a:pt x="69270" y="548576"/>
                </a:lnTo>
                <a:lnTo>
                  <a:pt x="86989" y="487457"/>
                </a:lnTo>
                <a:lnTo>
                  <a:pt x="106885" y="420585"/>
                </a:lnTo>
                <a:lnTo>
                  <a:pt x="128836" y="350640"/>
                </a:lnTo>
                <a:lnTo>
                  <a:pt x="152718" y="280301"/>
                </a:lnTo>
                <a:lnTo>
                  <a:pt x="176880" y="217601"/>
                </a:lnTo>
                <a:lnTo>
                  <a:pt x="201998" y="158918"/>
                </a:lnTo>
                <a:lnTo>
                  <a:pt x="225424" y="106374"/>
                </a:lnTo>
                <a:lnTo>
                  <a:pt x="244508" y="62090"/>
                </a:lnTo>
                <a:lnTo>
                  <a:pt x="256600" y="28185"/>
                </a:lnTo>
                <a:lnTo>
                  <a:pt x="259052" y="6782"/>
                </a:lnTo>
                <a:lnTo>
                  <a:pt x="24921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39867" y="9356683"/>
            <a:ext cx="441325" cy="91440"/>
          </a:xfrm>
          <a:custGeom>
            <a:avLst/>
            <a:gdLst/>
            <a:ahLst/>
            <a:cxnLst/>
            <a:rect l="l" t="t" r="r" b="b"/>
            <a:pathLst>
              <a:path w="441325" h="91440">
                <a:moveTo>
                  <a:pt x="125955" y="0"/>
                </a:moveTo>
                <a:lnTo>
                  <a:pt x="81776" y="842"/>
                </a:lnTo>
                <a:lnTo>
                  <a:pt x="17494" y="16923"/>
                </a:lnTo>
                <a:lnTo>
                  <a:pt x="0" y="52820"/>
                </a:lnTo>
                <a:lnTo>
                  <a:pt x="12731" y="67455"/>
                </a:lnTo>
                <a:lnTo>
                  <a:pt x="37247" y="78780"/>
                </a:lnTo>
                <a:lnTo>
                  <a:pt x="71443" y="86633"/>
                </a:lnTo>
                <a:lnTo>
                  <a:pt x="113214" y="90856"/>
                </a:lnTo>
                <a:lnTo>
                  <a:pt x="160452" y="91286"/>
                </a:lnTo>
                <a:lnTo>
                  <a:pt x="211054" y="87764"/>
                </a:lnTo>
                <a:lnTo>
                  <a:pt x="262913" y="80129"/>
                </a:lnTo>
                <a:lnTo>
                  <a:pt x="313924" y="68221"/>
                </a:lnTo>
                <a:lnTo>
                  <a:pt x="361980" y="51879"/>
                </a:lnTo>
                <a:lnTo>
                  <a:pt x="404977" y="30943"/>
                </a:lnTo>
                <a:lnTo>
                  <a:pt x="432637" y="11111"/>
                </a:lnTo>
                <a:lnTo>
                  <a:pt x="338939" y="11111"/>
                </a:lnTo>
                <a:lnTo>
                  <a:pt x="284022" y="9033"/>
                </a:lnTo>
                <a:lnTo>
                  <a:pt x="175645" y="2041"/>
                </a:lnTo>
                <a:lnTo>
                  <a:pt x="125955" y="0"/>
                </a:lnTo>
                <a:close/>
              </a:path>
              <a:path w="441325" h="91440">
                <a:moveTo>
                  <a:pt x="440808" y="5253"/>
                </a:moveTo>
                <a:lnTo>
                  <a:pt x="391830" y="10330"/>
                </a:lnTo>
                <a:lnTo>
                  <a:pt x="338939" y="11111"/>
                </a:lnTo>
                <a:lnTo>
                  <a:pt x="432637" y="11111"/>
                </a:lnTo>
                <a:lnTo>
                  <a:pt x="440808" y="525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51137" y="9017827"/>
            <a:ext cx="606425" cy="787400"/>
          </a:xfrm>
          <a:custGeom>
            <a:avLst/>
            <a:gdLst/>
            <a:ahLst/>
            <a:cxnLst/>
            <a:rect l="l" t="t" r="r" b="b"/>
            <a:pathLst>
              <a:path w="606425" h="787400">
                <a:moveTo>
                  <a:pt x="432043" y="0"/>
                </a:moveTo>
                <a:lnTo>
                  <a:pt x="386364" y="3590"/>
                </a:lnTo>
                <a:lnTo>
                  <a:pt x="344266" y="13999"/>
                </a:lnTo>
                <a:lnTo>
                  <a:pt x="305524" y="30680"/>
                </a:lnTo>
                <a:lnTo>
                  <a:pt x="269912" y="53088"/>
                </a:lnTo>
                <a:lnTo>
                  <a:pt x="237203" y="80676"/>
                </a:lnTo>
                <a:lnTo>
                  <a:pt x="207173" y="112898"/>
                </a:lnTo>
                <a:lnTo>
                  <a:pt x="179594" y="149210"/>
                </a:lnTo>
                <a:lnTo>
                  <a:pt x="154242" y="189066"/>
                </a:lnTo>
                <a:lnTo>
                  <a:pt x="130890" y="231918"/>
                </a:lnTo>
                <a:lnTo>
                  <a:pt x="109312" y="277223"/>
                </a:lnTo>
                <a:lnTo>
                  <a:pt x="89283" y="324434"/>
                </a:lnTo>
                <a:lnTo>
                  <a:pt x="66505" y="385032"/>
                </a:lnTo>
                <a:lnTo>
                  <a:pt x="46845" y="445462"/>
                </a:lnTo>
                <a:lnTo>
                  <a:pt x="30435" y="504544"/>
                </a:lnTo>
                <a:lnTo>
                  <a:pt x="17411" y="561098"/>
                </a:lnTo>
                <a:lnTo>
                  <a:pt x="7908" y="613941"/>
                </a:lnTo>
                <a:lnTo>
                  <a:pt x="2059" y="661895"/>
                </a:lnTo>
                <a:lnTo>
                  <a:pt x="0" y="703777"/>
                </a:lnTo>
                <a:lnTo>
                  <a:pt x="1864" y="738407"/>
                </a:lnTo>
                <a:lnTo>
                  <a:pt x="7788" y="764605"/>
                </a:lnTo>
                <a:lnTo>
                  <a:pt x="17904" y="781190"/>
                </a:lnTo>
                <a:lnTo>
                  <a:pt x="32348" y="786980"/>
                </a:lnTo>
                <a:lnTo>
                  <a:pt x="47446" y="782862"/>
                </a:lnTo>
                <a:lnTo>
                  <a:pt x="73266" y="752125"/>
                </a:lnTo>
                <a:lnTo>
                  <a:pt x="94922" y="696306"/>
                </a:lnTo>
                <a:lnTo>
                  <a:pt x="114418" y="621308"/>
                </a:lnTo>
                <a:lnTo>
                  <a:pt x="123982" y="578461"/>
                </a:lnTo>
                <a:lnTo>
                  <a:pt x="133758" y="533031"/>
                </a:lnTo>
                <a:lnTo>
                  <a:pt x="143996" y="485758"/>
                </a:lnTo>
                <a:lnTo>
                  <a:pt x="154946" y="437378"/>
                </a:lnTo>
                <a:lnTo>
                  <a:pt x="166859" y="388629"/>
                </a:lnTo>
                <a:lnTo>
                  <a:pt x="179985" y="340249"/>
                </a:lnTo>
                <a:lnTo>
                  <a:pt x="194575" y="292976"/>
                </a:lnTo>
                <a:lnTo>
                  <a:pt x="210880" y="247546"/>
                </a:lnTo>
                <a:lnTo>
                  <a:pt x="229150" y="204699"/>
                </a:lnTo>
                <a:lnTo>
                  <a:pt x="249635" y="165171"/>
                </a:lnTo>
                <a:lnTo>
                  <a:pt x="272586" y="129701"/>
                </a:lnTo>
                <a:lnTo>
                  <a:pt x="298253" y="99025"/>
                </a:lnTo>
                <a:lnTo>
                  <a:pt x="326888" y="73882"/>
                </a:lnTo>
                <a:lnTo>
                  <a:pt x="394059" y="43145"/>
                </a:lnTo>
                <a:lnTo>
                  <a:pt x="433097" y="39027"/>
                </a:lnTo>
                <a:lnTo>
                  <a:pt x="567395" y="39027"/>
                </a:lnTo>
                <a:lnTo>
                  <a:pt x="548218" y="25147"/>
                </a:lnTo>
                <a:lnTo>
                  <a:pt x="498283" y="7026"/>
                </a:lnTo>
                <a:lnTo>
                  <a:pt x="432043" y="0"/>
                </a:lnTo>
                <a:close/>
              </a:path>
              <a:path w="606425" h="787400">
                <a:moveTo>
                  <a:pt x="567395" y="39027"/>
                </a:moveTo>
                <a:lnTo>
                  <a:pt x="433097" y="39027"/>
                </a:lnTo>
                <a:lnTo>
                  <a:pt x="475683" y="52749"/>
                </a:lnTo>
                <a:lnTo>
                  <a:pt x="506189" y="82937"/>
                </a:lnTo>
                <a:lnTo>
                  <a:pt x="535499" y="113125"/>
                </a:lnTo>
                <a:lnTo>
                  <a:pt x="574499" y="126847"/>
                </a:lnTo>
                <a:lnTo>
                  <a:pt x="597011" y="119821"/>
                </a:lnTo>
                <a:lnTo>
                  <a:pt x="606245" y="101699"/>
                </a:lnTo>
                <a:lnTo>
                  <a:pt x="601594" y="76922"/>
                </a:lnTo>
                <a:lnTo>
                  <a:pt x="582453" y="49925"/>
                </a:lnTo>
                <a:lnTo>
                  <a:pt x="567395" y="3902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78974" y="9301433"/>
            <a:ext cx="149461" cy="1281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2997200"/>
            <a:ext cx="4848860" cy="28017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10" dirty="0">
                <a:solidFill>
                  <a:srgbClr val="EA1D2B"/>
                </a:solidFill>
                <a:latin typeface="SharpSansDisplayNo1-Extrabold"/>
                <a:cs typeface="SharpSansDisplayNo1-Extrabold"/>
              </a:rPr>
              <a:t>2. </a:t>
            </a:r>
            <a:r>
              <a:rPr sz="2000" b="1" spc="-15" dirty="0" smtClean="0">
                <a:solidFill>
                  <a:srgbClr val="EA1D2B"/>
                </a:solidFill>
                <a:latin typeface="SharpSansDisplayNo1-Extrabold"/>
                <a:cs typeface="SharpSansDisplayNo1-Extrabold"/>
              </a:rPr>
              <a:t>Know </a:t>
            </a:r>
            <a:r>
              <a:rPr sz="2000" b="1" spc="15" dirty="0" smtClean="0">
                <a:solidFill>
                  <a:srgbClr val="EA1D2B"/>
                </a:solidFill>
                <a:latin typeface="SharpSansDisplayNo1-Extrabold"/>
                <a:cs typeface="SharpSansDisplayNo1-Extrabold"/>
              </a:rPr>
              <a:t>our</a:t>
            </a:r>
            <a:r>
              <a:rPr sz="2000" b="1" spc="120" dirty="0" smtClean="0">
                <a:solidFill>
                  <a:srgbClr val="EA1D2B"/>
                </a:solidFill>
                <a:latin typeface="SharpSansDisplayNo1-Extrabold"/>
                <a:cs typeface="SharpSansDisplayNo1-Extrabold"/>
              </a:rPr>
              <a:t> </a:t>
            </a:r>
            <a:r>
              <a:rPr sz="2000" b="1" spc="15" dirty="0" smtClean="0">
                <a:solidFill>
                  <a:srgbClr val="EA1D2B"/>
                </a:solidFill>
                <a:latin typeface="SharpSansDisplayNo1-Extrabold"/>
                <a:cs typeface="SharpSansDisplayNo1-Extrabold"/>
              </a:rPr>
              <a:t>brand</a:t>
            </a:r>
            <a:endParaRPr sz="2000" dirty="0">
              <a:latin typeface="SharpSansDisplayNo1-Extrabold"/>
              <a:cs typeface="SharpSansDisplayNo1-Extrabold"/>
            </a:endParaRPr>
          </a:p>
          <a:p>
            <a:pPr marL="12700" marR="34925">
              <a:lnSpc>
                <a:spcPct val="116700"/>
              </a:lnSpc>
              <a:spcBef>
                <a:spcPts val="700"/>
              </a:spcBef>
            </a:pPr>
            <a:r>
              <a:rPr lang="en-US" sz="1000" spc="-5" dirty="0" smtClean="0">
                <a:solidFill>
                  <a:srgbClr val="231F20"/>
                </a:solidFill>
                <a:latin typeface="Open Sans"/>
                <a:cs typeface="Open Sans"/>
              </a:rPr>
              <a:t>"</a:t>
            </a:r>
            <a:r>
              <a:rPr sz="1000" spc="-5" dirty="0" smtClean="0">
                <a:solidFill>
                  <a:srgbClr val="231F20"/>
                </a:solidFill>
                <a:latin typeface="Open Sans"/>
                <a:cs typeface="Open Sans"/>
              </a:rPr>
              <a:t>Life Unboxed</a:t>
            </a:r>
            <a:r>
              <a:rPr lang="en-US" sz="1000" spc="-5" dirty="0" smtClean="0">
                <a:solidFill>
                  <a:srgbClr val="231F20"/>
                </a:solidFill>
                <a:latin typeface="Open Sans"/>
                <a:cs typeface="Open Sans"/>
              </a:rPr>
              <a:t>"</a:t>
            </a:r>
            <a:r>
              <a:rPr sz="1000" spc="-5" dirty="0" smtClean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the experience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we deliver 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our 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team. Life Unboxed means </a:t>
            </a:r>
            <a:r>
              <a:rPr sz="1000" dirty="0" smtClean="0">
                <a:solidFill>
                  <a:srgbClr val="231F20"/>
                </a:solidFill>
                <a:latin typeface="Open Sans"/>
                <a:cs typeface="Open Sans"/>
              </a:rPr>
              <a:t>you 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can start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here 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and end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up 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anywhere.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It 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means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you 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can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lose 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the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limits 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go </a:t>
            </a:r>
            <a:r>
              <a:rPr sz="1000" dirty="0" smtClean="0">
                <a:solidFill>
                  <a:srgbClr val="231F20"/>
                </a:solidFill>
                <a:latin typeface="Open Sans"/>
                <a:cs typeface="Open Sans"/>
              </a:rPr>
              <a:t>for</a:t>
            </a:r>
            <a:r>
              <a:rPr lang="en-US" sz="1000" dirty="0" smtClean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 smtClean="0">
                <a:solidFill>
                  <a:srgbClr val="231F20"/>
                </a:solidFill>
                <a:latin typeface="Open Sans"/>
                <a:cs typeface="Open Sans"/>
              </a:rPr>
              <a:t>what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you’re 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after.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And it 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means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you 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can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have a job where you 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make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friends, </a:t>
            </a:r>
            <a:r>
              <a:rPr sz="1000" dirty="0" smtClean="0">
                <a:solidFill>
                  <a:srgbClr val="231F20"/>
                </a:solidFill>
                <a:latin typeface="Open Sans"/>
                <a:cs typeface="Open Sans"/>
              </a:rPr>
              <a:t>have</a:t>
            </a:r>
            <a:r>
              <a:rPr lang="en-US" sz="1000" dirty="0" smtClean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 smtClean="0">
                <a:solidFill>
                  <a:srgbClr val="231F20"/>
                </a:solidFill>
                <a:latin typeface="Open Sans"/>
                <a:cs typeface="Open Sans"/>
              </a:rPr>
              <a:t>fun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, 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become your very best — 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all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while </a:t>
            </a:r>
            <a:r>
              <a:rPr lang="en-US" sz="1000" dirty="0" smtClean="0">
                <a:solidFill>
                  <a:srgbClr val="231F20"/>
                </a:solidFill>
                <a:latin typeface="Open Sans"/>
                <a:cs typeface="Open Sans"/>
              </a:rPr>
              <a:t>providing a stellar </a:t>
            </a:r>
            <a:r>
              <a:rPr sz="1000" spc="-5" dirty="0" smtClean="0">
                <a:solidFill>
                  <a:srgbClr val="231F20"/>
                </a:solidFill>
                <a:latin typeface="Open Sans"/>
                <a:cs typeface="Open Sans"/>
              </a:rPr>
              <a:t>customer</a:t>
            </a:r>
            <a:r>
              <a:rPr lang="en-US" sz="1000" spc="-5" dirty="0" smtClean="0">
                <a:solidFill>
                  <a:srgbClr val="231F20"/>
                </a:solidFill>
                <a:latin typeface="Open Sans"/>
                <a:cs typeface="Open Sans"/>
              </a:rPr>
              <a:t> experience</a:t>
            </a:r>
            <a:r>
              <a:rPr sz="1000" spc="-5" dirty="0" smtClean="0">
                <a:solidFill>
                  <a:srgbClr val="231F20"/>
                </a:solidFill>
                <a:latin typeface="Open Sans"/>
                <a:cs typeface="Open Sans"/>
              </a:rPr>
              <a:t>.</a:t>
            </a:r>
            <a:endParaRPr sz="1000" dirty="0">
              <a:latin typeface="Open Sans"/>
              <a:cs typeface="Open Sans"/>
            </a:endParaRPr>
          </a:p>
          <a:p>
            <a:pPr marL="12700" marR="5080">
              <a:lnSpc>
                <a:spcPct val="116700"/>
              </a:lnSpc>
              <a:spcBef>
                <a:spcPts val="900"/>
              </a:spcBef>
            </a:pP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We’re 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committed to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helping our people unlock 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their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potential 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go 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even </a:t>
            </a:r>
            <a:r>
              <a:rPr sz="1000" dirty="0" smtClean="0">
                <a:solidFill>
                  <a:srgbClr val="231F20"/>
                </a:solidFill>
                <a:latin typeface="Open Sans"/>
                <a:cs typeface="Open Sans"/>
              </a:rPr>
              <a:t>further</a:t>
            </a:r>
            <a:r>
              <a:rPr lang="en-US" sz="1000" dirty="0" smtClean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5" dirty="0" smtClean="0">
                <a:solidFill>
                  <a:srgbClr val="231F20"/>
                </a:solidFill>
                <a:latin typeface="Open Sans"/>
                <a:cs typeface="Open Sans"/>
              </a:rPr>
              <a:t>than 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they thought they could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— while 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also making sure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our 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customers </a:t>
            </a:r>
            <a:r>
              <a:rPr lang="en-US" sz="1000" dirty="0" smtClean="0">
                <a:solidFill>
                  <a:srgbClr val="231F20"/>
                </a:solidFill>
                <a:latin typeface="Open Sans"/>
                <a:cs typeface="Open Sans"/>
              </a:rPr>
              <a:t>are well taken care of</a:t>
            </a:r>
            <a:r>
              <a:rPr sz="1000" spc="-5" dirty="0" smtClean="0">
                <a:solidFill>
                  <a:srgbClr val="231F20"/>
                </a:solidFill>
                <a:latin typeface="Open Sans"/>
                <a:cs typeface="Open Sans"/>
              </a:rPr>
              <a:t>. 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This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piece 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shows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how you 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can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bring 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Life Unboxed to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life </a:t>
            </a:r>
            <a:r>
              <a:rPr sz="1000" dirty="0" smtClean="0">
                <a:solidFill>
                  <a:srgbClr val="231F20"/>
                </a:solidFill>
                <a:latin typeface="Open Sans"/>
                <a:cs typeface="Open Sans"/>
              </a:rPr>
              <a:t>for</a:t>
            </a:r>
            <a:r>
              <a:rPr lang="en-US" sz="1000" dirty="0" smtClean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5" dirty="0" smtClean="0">
                <a:solidFill>
                  <a:srgbClr val="231F20"/>
                </a:solidFill>
                <a:latin typeface="Open Sans"/>
                <a:cs typeface="Open Sans"/>
              </a:rPr>
              <a:t>each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of your 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employees.</a:t>
            </a:r>
            <a:endParaRPr sz="1000" dirty="0">
              <a:latin typeface="Open Sans"/>
              <a:cs typeface="Open Sans"/>
            </a:endParaRPr>
          </a:p>
          <a:p>
            <a:pPr marL="12700" marR="27305">
              <a:lnSpc>
                <a:spcPct val="116700"/>
              </a:lnSpc>
              <a:spcBef>
                <a:spcPts val="894"/>
              </a:spcBef>
            </a:pP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Before 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every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interview, 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consider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looking 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through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our 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Life Unboxed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booklet </a:t>
            </a:r>
            <a:r>
              <a:rPr sz="1000" spc="-5" dirty="0" smtClean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lang="en-US" sz="1000" spc="-5" dirty="0" smtClean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5" dirty="0" smtClean="0">
                <a:solidFill>
                  <a:srgbClr val="231F20"/>
                </a:solidFill>
                <a:latin typeface="Open Sans"/>
                <a:cs typeface="Open Sans"/>
              </a:rPr>
              <a:t>reviewing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Our 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Promise,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Our Culture, 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Our Service principles. 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These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help </a:t>
            </a:r>
            <a:r>
              <a:rPr sz="1000" spc="-5" dirty="0" smtClean="0">
                <a:solidFill>
                  <a:srgbClr val="231F20"/>
                </a:solidFill>
                <a:latin typeface="Open Sans"/>
                <a:cs typeface="Open Sans"/>
              </a:rPr>
              <a:t>set</a:t>
            </a:r>
            <a:r>
              <a:rPr lang="en-US" sz="1000" spc="-5" dirty="0" smtClean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5" dirty="0" smtClean="0">
                <a:solidFill>
                  <a:srgbClr val="231F20"/>
                </a:solidFill>
                <a:latin typeface="Open Sans"/>
                <a:cs typeface="Open Sans"/>
              </a:rPr>
              <a:t>the 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tone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for 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the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kind of 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employers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we 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are and the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kind of people who will </a:t>
            </a:r>
            <a:r>
              <a:rPr sz="1000" spc="-5" dirty="0" smtClean="0">
                <a:solidFill>
                  <a:srgbClr val="231F20"/>
                </a:solidFill>
                <a:latin typeface="Open Sans"/>
                <a:cs typeface="Open Sans"/>
              </a:rPr>
              <a:t>thrive</a:t>
            </a:r>
            <a:r>
              <a:rPr lang="en-US" sz="1000" spc="-5" dirty="0" smtClean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5" dirty="0" smtClean="0">
                <a:solidFill>
                  <a:srgbClr val="231F20"/>
                </a:solidFill>
                <a:latin typeface="Open Sans"/>
                <a:cs typeface="Open Sans"/>
              </a:rPr>
              <a:t>at 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Pizza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Hut. 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You can also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give 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the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booklet 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to team members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when 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they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onboard.</a:t>
            </a:r>
            <a:endParaRPr sz="1000" dirty="0">
              <a:latin typeface="Open Sans"/>
              <a:cs typeface="Open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32251" y="7520606"/>
            <a:ext cx="4227195" cy="1498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EA1D2B"/>
                </a:solidFill>
                <a:latin typeface="Open Sans"/>
                <a:cs typeface="Open Sans"/>
              </a:rPr>
              <a:t>It Happens </a:t>
            </a:r>
            <a:r>
              <a:rPr sz="1200" b="1" dirty="0">
                <a:solidFill>
                  <a:srgbClr val="EA1D2B"/>
                </a:solidFill>
                <a:latin typeface="Open Sans"/>
                <a:cs typeface="Open Sans"/>
              </a:rPr>
              <a:t>at </a:t>
            </a:r>
            <a:r>
              <a:rPr sz="1200" b="1" spc="-5" dirty="0">
                <a:solidFill>
                  <a:srgbClr val="EA1D2B"/>
                </a:solidFill>
                <a:latin typeface="Open Sans"/>
                <a:cs typeface="Open Sans"/>
              </a:rPr>
              <a:t>the</a:t>
            </a:r>
            <a:r>
              <a:rPr sz="1200" b="1" spc="5" dirty="0">
                <a:solidFill>
                  <a:srgbClr val="EA1D2B"/>
                </a:solidFill>
                <a:latin typeface="Open Sans"/>
                <a:cs typeface="Open Sans"/>
              </a:rPr>
              <a:t> </a:t>
            </a:r>
            <a:r>
              <a:rPr sz="1200" b="1" spc="-5" dirty="0">
                <a:solidFill>
                  <a:srgbClr val="EA1D2B"/>
                </a:solidFill>
                <a:latin typeface="Open Sans"/>
                <a:cs typeface="Open Sans"/>
              </a:rPr>
              <a:t>Hut</a:t>
            </a:r>
            <a:endParaRPr sz="1200" dirty="0">
              <a:latin typeface="Open Sans"/>
              <a:cs typeface="Open Sans"/>
            </a:endParaRPr>
          </a:p>
          <a:p>
            <a:pPr marL="12700" marR="5080">
              <a:lnSpc>
                <a:spcPct val="116700"/>
              </a:lnSpc>
              <a:spcBef>
                <a:spcPts val="860"/>
              </a:spcBef>
            </a:pP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We want 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talented and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visionary people 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know 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that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whatever </a:t>
            </a:r>
            <a:r>
              <a:rPr sz="1000" spc="-5" dirty="0" smtClean="0">
                <a:solidFill>
                  <a:srgbClr val="231F20"/>
                </a:solidFill>
                <a:latin typeface="Open Sans"/>
                <a:cs typeface="Open Sans"/>
              </a:rPr>
              <a:t>they’re</a:t>
            </a:r>
            <a:r>
              <a:rPr lang="en-US" sz="1000" spc="-5" dirty="0" smtClean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 smtClean="0">
                <a:solidFill>
                  <a:srgbClr val="231F20"/>
                </a:solidFill>
                <a:latin typeface="Open Sans"/>
                <a:cs typeface="Open Sans"/>
              </a:rPr>
              <a:t>looking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for, whatever 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“it” they’re seeking, Pizza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Hut is where it happens</a:t>
            </a:r>
            <a:r>
              <a:rPr sz="1000" dirty="0" smtClean="0">
                <a:solidFill>
                  <a:srgbClr val="231F20"/>
                </a:solidFill>
                <a:latin typeface="Open Sans"/>
                <a:cs typeface="Open Sans"/>
              </a:rPr>
              <a:t>.</a:t>
            </a:r>
            <a:r>
              <a:rPr lang="en-US" sz="1000" dirty="0" smtClean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i="1" dirty="0" smtClean="0">
                <a:solidFill>
                  <a:srgbClr val="231F20"/>
                </a:solidFill>
                <a:latin typeface="Open Sans"/>
                <a:cs typeface="Open Sans"/>
              </a:rPr>
              <a:t>It </a:t>
            </a:r>
            <a:r>
              <a:rPr sz="1000" i="1" spc="-5" dirty="0">
                <a:solidFill>
                  <a:srgbClr val="231F20"/>
                </a:solidFill>
                <a:latin typeface="Open Sans"/>
                <a:cs typeface="Open Sans"/>
              </a:rPr>
              <a:t>Happens </a:t>
            </a:r>
            <a:r>
              <a:rPr sz="1000" i="1" dirty="0">
                <a:solidFill>
                  <a:srgbClr val="231F20"/>
                </a:solidFill>
                <a:latin typeface="Open Sans"/>
                <a:cs typeface="Open Sans"/>
              </a:rPr>
              <a:t>at </a:t>
            </a:r>
            <a:r>
              <a:rPr sz="1000" i="1" spc="-5" dirty="0">
                <a:solidFill>
                  <a:srgbClr val="231F20"/>
                </a:solidFill>
                <a:latin typeface="Open Sans"/>
                <a:cs typeface="Open Sans"/>
              </a:rPr>
              <a:t>the Hut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the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phrase we use in our 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recruitment </a:t>
            </a:r>
            <a:r>
              <a:rPr sz="1000" spc="-5" dirty="0" smtClean="0">
                <a:solidFill>
                  <a:srgbClr val="231F20"/>
                </a:solidFill>
                <a:latin typeface="Open Sans"/>
                <a:cs typeface="Open Sans"/>
              </a:rPr>
              <a:t>materials</a:t>
            </a:r>
            <a:r>
              <a:rPr lang="en-US" sz="1000" spc="-5" dirty="0" smtClean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5" dirty="0" smtClean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invite job 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seekers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into our 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Life Unboxed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culture.</a:t>
            </a:r>
            <a:endParaRPr sz="100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sz="1000" b="1" spc="-10" dirty="0">
                <a:solidFill>
                  <a:srgbClr val="231F20"/>
                </a:solidFill>
                <a:latin typeface="Open Sans"/>
                <a:cs typeface="Open Sans"/>
              </a:rPr>
              <a:t>See </a:t>
            </a:r>
            <a:r>
              <a:rPr sz="1000" b="1" spc="-5" dirty="0">
                <a:solidFill>
                  <a:srgbClr val="231F20"/>
                </a:solidFill>
                <a:latin typeface="Open Sans"/>
                <a:cs typeface="Open Sans"/>
              </a:rPr>
              <a:t>p. </a:t>
            </a:r>
            <a:r>
              <a:rPr sz="1000" b="1" dirty="0">
                <a:solidFill>
                  <a:srgbClr val="231F20"/>
                </a:solidFill>
                <a:latin typeface="Open Sans"/>
                <a:cs typeface="Open Sans"/>
              </a:rPr>
              <a:t>4 </a:t>
            </a:r>
            <a:r>
              <a:rPr sz="1000" b="1" spc="-10" dirty="0">
                <a:solidFill>
                  <a:srgbClr val="231F20"/>
                </a:solidFill>
                <a:latin typeface="Open Sans"/>
                <a:cs typeface="Open Sans"/>
              </a:rPr>
              <a:t>for more </a:t>
            </a:r>
            <a:r>
              <a:rPr sz="1000" b="1" spc="-15" dirty="0">
                <a:solidFill>
                  <a:srgbClr val="231F20"/>
                </a:solidFill>
                <a:latin typeface="Open Sans"/>
                <a:cs typeface="Open Sans"/>
              </a:rPr>
              <a:t>information </a:t>
            </a:r>
            <a:r>
              <a:rPr sz="1000" b="1" spc="-10" dirty="0">
                <a:solidFill>
                  <a:srgbClr val="231F20"/>
                </a:solidFill>
                <a:latin typeface="Open Sans"/>
                <a:cs typeface="Open Sans"/>
              </a:rPr>
              <a:t>about </a:t>
            </a:r>
            <a:r>
              <a:rPr sz="1000" b="1" i="1" spc="-5" dirty="0">
                <a:solidFill>
                  <a:srgbClr val="231F20"/>
                </a:solidFill>
                <a:latin typeface="OpenSans-BoldItalic"/>
                <a:cs typeface="OpenSans-BoldItalic"/>
              </a:rPr>
              <a:t>It </a:t>
            </a:r>
            <a:r>
              <a:rPr sz="1000" b="1" i="1" spc="-15" dirty="0">
                <a:solidFill>
                  <a:srgbClr val="231F20"/>
                </a:solidFill>
                <a:latin typeface="OpenSans-BoldItalic"/>
                <a:cs typeface="OpenSans-BoldItalic"/>
              </a:rPr>
              <a:t>Happens </a:t>
            </a:r>
            <a:r>
              <a:rPr sz="1000" b="1" i="1" spc="-10" dirty="0">
                <a:solidFill>
                  <a:srgbClr val="231F20"/>
                </a:solidFill>
                <a:latin typeface="OpenSans-BoldItalic"/>
                <a:cs typeface="OpenSans-BoldItalic"/>
              </a:rPr>
              <a:t>at the</a:t>
            </a:r>
            <a:r>
              <a:rPr sz="1000" b="1" i="1" spc="-170" dirty="0">
                <a:solidFill>
                  <a:srgbClr val="231F20"/>
                </a:solidFill>
                <a:latin typeface="OpenSans-BoldItalic"/>
                <a:cs typeface="OpenSans-BoldItalic"/>
              </a:rPr>
              <a:t> </a:t>
            </a:r>
            <a:r>
              <a:rPr sz="1000" b="1" i="1" spc="-15" dirty="0">
                <a:solidFill>
                  <a:srgbClr val="231F20"/>
                </a:solidFill>
                <a:latin typeface="OpenSans-BoldItalic"/>
                <a:cs typeface="OpenSans-BoldItalic"/>
              </a:rPr>
              <a:t>Hut</a:t>
            </a:r>
            <a:endParaRPr sz="1000" dirty="0">
              <a:latin typeface="OpenSans-BoldItalic"/>
              <a:cs typeface="OpenSans-BoldItalic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000" b="1" spc="-15" dirty="0">
                <a:solidFill>
                  <a:srgbClr val="231F20"/>
                </a:solidFill>
                <a:latin typeface="Open Sans"/>
                <a:cs typeface="Open Sans"/>
              </a:rPr>
              <a:t>recruitment</a:t>
            </a:r>
            <a:r>
              <a:rPr sz="1000" b="1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15" dirty="0">
                <a:solidFill>
                  <a:srgbClr val="231F20"/>
                </a:solidFill>
                <a:latin typeface="Open Sans"/>
                <a:cs typeface="Open Sans"/>
              </a:rPr>
              <a:t>resources.</a:t>
            </a:r>
            <a:endParaRPr sz="1000" dirty="0">
              <a:latin typeface="Open Sans"/>
              <a:cs typeface="Open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" y="7131050"/>
            <a:ext cx="6858000" cy="0"/>
          </a:xfrm>
          <a:custGeom>
            <a:avLst/>
            <a:gdLst/>
            <a:ahLst/>
            <a:cxnLst/>
            <a:rect l="l" t="t" r="r" b="b"/>
            <a:pathLst>
              <a:path w="6858000">
                <a:moveTo>
                  <a:pt x="0" y="0"/>
                </a:moveTo>
                <a:lnTo>
                  <a:pt x="6858000" y="0"/>
                </a:lnTo>
              </a:path>
            </a:pathLst>
          </a:custGeom>
          <a:ln w="12700">
            <a:solidFill>
              <a:srgbClr val="E6E7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44626" y="6010146"/>
            <a:ext cx="5416550" cy="8863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231F20"/>
                </a:solidFill>
                <a:latin typeface="SharpSansDisplayNo1-Extrabold"/>
                <a:cs typeface="SharpSansDisplayNo1-Extrabold"/>
              </a:rPr>
              <a:t>Have</a:t>
            </a:r>
            <a:r>
              <a:rPr sz="1500" b="1" spc="55" dirty="0">
                <a:solidFill>
                  <a:srgbClr val="231F20"/>
                </a:solidFill>
                <a:latin typeface="SharpSansDisplayNo1-Extrabold"/>
                <a:cs typeface="SharpSansDisplayNo1-Extrabold"/>
              </a:rPr>
              <a:t> </a:t>
            </a:r>
            <a:r>
              <a:rPr sz="1500" b="1" spc="-5" dirty="0">
                <a:solidFill>
                  <a:srgbClr val="231F20"/>
                </a:solidFill>
                <a:latin typeface="SharpSansDisplayNo1-Extrabold"/>
                <a:cs typeface="SharpSansDisplayNo1-Extrabold"/>
              </a:rPr>
              <a:t>you</a:t>
            </a:r>
            <a:r>
              <a:rPr sz="1500" b="1" spc="60" dirty="0">
                <a:solidFill>
                  <a:srgbClr val="231F20"/>
                </a:solidFill>
                <a:latin typeface="SharpSansDisplayNo1-Extrabold"/>
                <a:cs typeface="SharpSansDisplayNo1-Extrabold"/>
              </a:rPr>
              <a:t> </a:t>
            </a:r>
            <a:r>
              <a:rPr sz="1500" b="1" spc="20" dirty="0">
                <a:solidFill>
                  <a:srgbClr val="231F20"/>
                </a:solidFill>
                <a:latin typeface="SharpSansDisplayNo1-Extrabold"/>
                <a:cs typeface="SharpSansDisplayNo1-Extrabold"/>
              </a:rPr>
              <a:t>seen</a:t>
            </a:r>
            <a:r>
              <a:rPr sz="1500" b="1" spc="60" dirty="0">
                <a:solidFill>
                  <a:srgbClr val="231F20"/>
                </a:solidFill>
                <a:latin typeface="SharpSansDisplayNo1-Extrabold"/>
                <a:cs typeface="SharpSansDisplayNo1-Extrabold"/>
              </a:rPr>
              <a:t> </a:t>
            </a:r>
            <a:r>
              <a:rPr sz="1500" b="1" spc="20" dirty="0">
                <a:solidFill>
                  <a:srgbClr val="231F20"/>
                </a:solidFill>
                <a:latin typeface="SharpSansDisplayNo1-Extrabold"/>
                <a:cs typeface="SharpSansDisplayNo1-Extrabold"/>
              </a:rPr>
              <a:t>all</a:t>
            </a:r>
            <a:r>
              <a:rPr sz="1500" b="1" spc="60" dirty="0">
                <a:solidFill>
                  <a:srgbClr val="231F20"/>
                </a:solidFill>
                <a:latin typeface="SharpSansDisplayNo1-Extrabold"/>
                <a:cs typeface="SharpSansDisplayNo1-Extrabold"/>
              </a:rPr>
              <a:t> </a:t>
            </a:r>
            <a:r>
              <a:rPr sz="1500" b="1" dirty="0">
                <a:solidFill>
                  <a:srgbClr val="231F20"/>
                </a:solidFill>
                <a:latin typeface="SharpSansDisplayNo1-Extrabold"/>
                <a:cs typeface="SharpSansDisplayNo1-Extrabold"/>
              </a:rPr>
              <a:t>of</a:t>
            </a:r>
            <a:r>
              <a:rPr sz="1500" b="1" spc="60" dirty="0">
                <a:solidFill>
                  <a:srgbClr val="231F20"/>
                </a:solidFill>
                <a:latin typeface="SharpSansDisplayNo1-Extrabold"/>
                <a:cs typeface="SharpSansDisplayNo1-Extrabold"/>
              </a:rPr>
              <a:t> </a:t>
            </a:r>
            <a:r>
              <a:rPr sz="1500" b="1" spc="20" dirty="0">
                <a:solidFill>
                  <a:srgbClr val="231F20"/>
                </a:solidFill>
                <a:latin typeface="SharpSansDisplayNo1-Extrabold"/>
                <a:cs typeface="SharpSansDisplayNo1-Extrabold"/>
              </a:rPr>
              <a:t>our</a:t>
            </a:r>
            <a:r>
              <a:rPr sz="1500" b="1" spc="60" dirty="0">
                <a:solidFill>
                  <a:srgbClr val="231F20"/>
                </a:solidFill>
                <a:latin typeface="SharpSansDisplayNo1-Extrabold"/>
                <a:cs typeface="SharpSansDisplayNo1-Extrabold"/>
              </a:rPr>
              <a:t> </a:t>
            </a:r>
            <a:r>
              <a:rPr sz="1500" b="1" spc="10" dirty="0">
                <a:solidFill>
                  <a:srgbClr val="231F20"/>
                </a:solidFill>
                <a:latin typeface="SharpSansDisplayNo1-Extrabold"/>
                <a:cs typeface="SharpSansDisplayNo1-Extrabold"/>
              </a:rPr>
              <a:t>Life</a:t>
            </a:r>
            <a:r>
              <a:rPr sz="1500" b="1" spc="60" dirty="0">
                <a:solidFill>
                  <a:srgbClr val="231F20"/>
                </a:solidFill>
                <a:latin typeface="SharpSansDisplayNo1-Extrabold"/>
                <a:cs typeface="SharpSansDisplayNo1-Extrabold"/>
              </a:rPr>
              <a:t> </a:t>
            </a:r>
            <a:r>
              <a:rPr sz="1500" b="1" spc="-5" dirty="0">
                <a:solidFill>
                  <a:srgbClr val="231F20"/>
                </a:solidFill>
                <a:latin typeface="SharpSansDisplayNo1-Extrabold"/>
                <a:cs typeface="SharpSansDisplayNo1-Extrabold"/>
              </a:rPr>
              <a:t>Unboxed</a:t>
            </a:r>
            <a:r>
              <a:rPr sz="1500" b="1" spc="60" dirty="0">
                <a:solidFill>
                  <a:srgbClr val="231F20"/>
                </a:solidFill>
                <a:latin typeface="SharpSansDisplayNo1-Extrabold"/>
                <a:cs typeface="SharpSansDisplayNo1-Extrabold"/>
              </a:rPr>
              <a:t> </a:t>
            </a:r>
            <a:r>
              <a:rPr sz="1500" b="1" spc="20" dirty="0">
                <a:solidFill>
                  <a:srgbClr val="231F20"/>
                </a:solidFill>
                <a:latin typeface="SharpSansDisplayNo1-Extrabold"/>
                <a:cs typeface="SharpSansDisplayNo1-Extrabold"/>
              </a:rPr>
              <a:t>resources?</a:t>
            </a:r>
            <a:endParaRPr sz="1500" dirty="0">
              <a:latin typeface="SharpSansDisplayNo1-Extrabold"/>
              <a:cs typeface="SharpSansDisplayNo1-Extrabold"/>
            </a:endParaRPr>
          </a:p>
          <a:p>
            <a:pPr marL="12700" marR="5080">
              <a:lnSpc>
                <a:spcPct val="116700"/>
              </a:lnSpc>
              <a:spcBef>
                <a:spcPts val="800"/>
              </a:spcBef>
            </a:pPr>
            <a:r>
              <a:rPr sz="1000" b="1" spc="-5" dirty="0">
                <a:solidFill>
                  <a:srgbClr val="231F20"/>
                </a:solidFill>
                <a:latin typeface="Open Sans"/>
                <a:cs typeface="Open Sans"/>
              </a:rPr>
              <a:t>If not, </a:t>
            </a:r>
            <a:r>
              <a:rPr sz="1000" b="1" dirty="0">
                <a:solidFill>
                  <a:srgbClr val="231F20"/>
                </a:solidFill>
                <a:latin typeface="Open Sans"/>
                <a:cs typeface="Open Sans"/>
              </a:rPr>
              <a:t>visit </a:t>
            </a:r>
            <a:r>
              <a:rPr lang="en-US" sz="1000" b="1" dirty="0" smtClean="0">
                <a:solidFill>
                  <a:srgbClr val="231F20"/>
                </a:solidFill>
                <a:latin typeface="Open Sans"/>
                <a:cs typeface="Open Sans"/>
              </a:rPr>
              <a:t>hutlink.yum.com and select “Marketing Center” from the Quick Links (    ) menu on the </a:t>
            </a:r>
            <a:r>
              <a:rPr lang="en-US" sz="1000" b="1" dirty="0" smtClean="0">
                <a:solidFill>
                  <a:srgbClr val="231F20"/>
                </a:solidFill>
                <a:latin typeface="Open Sans"/>
                <a:cs typeface="Open Sans"/>
              </a:rPr>
              <a:t>top right hand </a:t>
            </a:r>
            <a:r>
              <a:rPr lang="en-US" sz="1000" b="1" dirty="0" smtClean="0">
                <a:solidFill>
                  <a:srgbClr val="231F20"/>
                </a:solidFill>
                <a:latin typeface="Open Sans"/>
                <a:cs typeface="Open Sans"/>
              </a:rPr>
              <a:t>side. You can also order y</a:t>
            </a:r>
            <a:r>
              <a:rPr sz="1000" b="1" dirty="0" smtClean="0">
                <a:solidFill>
                  <a:srgbClr val="231F20"/>
                </a:solidFill>
                <a:latin typeface="Open Sans"/>
                <a:cs typeface="Open Sans"/>
              </a:rPr>
              <a:t>our</a:t>
            </a:r>
            <a:r>
              <a:rPr lang="en-US" sz="1000" b="1" dirty="0" smtClean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dirty="0" smtClean="0">
                <a:solidFill>
                  <a:srgbClr val="231F20"/>
                </a:solidFill>
                <a:latin typeface="Open Sans"/>
                <a:cs typeface="Open Sans"/>
              </a:rPr>
              <a:t>Life </a:t>
            </a:r>
            <a:r>
              <a:rPr sz="1000" b="1" dirty="0">
                <a:solidFill>
                  <a:srgbClr val="231F20"/>
                </a:solidFill>
                <a:latin typeface="Open Sans"/>
                <a:cs typeface="Open Sans"/>
              </a:rPr>
              <a:t>Unboxed </a:t>
            </a:r>
            <a:r>
              <a:rPr sz="1000" b="1" dirty="0" smtClean="0">
                <a:solidFill>
                  <a:srgbClr val="231F20"/>
                </a:solidFill>
                <a:latin typeface="Open Sans"/>
                <a:cs typeface="Open Sans"/>
              </a:rPr>
              <a:t>back</a:t>
            </a:r>
            <a:r>
              <a:rPr lang="en-US" sz="1000" b="1" dirty="0" smtClean="0">
                <a:solidFill>
                  <a:srgbClr val="231F20"/>
                </a:solidFill>
                <a:latin typeface="Open Sans"/>
                <a:cs typeface="Open Sans"/>
              </a:rPr>
              <a:t>-</a:t>
            </a:r>
            <a:r>
              <a:rPr sz="1000" b="1" spc="-5" dirty="0" smtClean="0">
                <a:solidFill>
                  <a:srgbClr val="231F20"/>
                </a:solidFill>
                <a:latin typeface="Open Sans"/>
                <a:cs typeface="Open Sans"/>
              </a:rPr>
              <a:t>of</a:t>
            </a:r>
            <a:r>
              <a:rPr lang="en-US" sz="1000" b="1" spc="-5" dirty="0" smtClean="0">
                <a:solidFill>
                  <a:srgbClr val="231F20"/>
                </a:solidFill>
                <a:latin typeface="Open Sans"/>
                <a:cs typeface="Open Sans"/>
              </a:rPr>
              <a:t>-</a:t>
            </a:r>
            <a:r>
              <a:rPr sz="1000" b="1" spc="-5" dirty="0" smtClean="0">
                <a:solidFill>
                  <a:srgbClr val="231F20"/>
                </a:solidFill>
                <a:latin typeface="Open Sans"/>
                <a:cs typeface="Open Sans"/>
              </a:rPr>
              <a:t>house </a:t>
            </a:r>
            <a:r>
              <a:rPr sz="1000" b="1" dirty="0">
                <a:solidFill>
                  <a:srgbClr val="231F20"/>
                </a:solidFill>
                <a:latin typeface="Open Sans"/>
                <a:cs typeface="Open Sans"/>
              </a:rPr>
              <a:t>materials </a:t>
            </a:r>
            <a:r>
              <a:rPr sz="1000" b="1" spc="-5" dirty="0">
                <a:solidFill>
                  <a:srgbClr val="231F20"/>
                </a:solidFill>
                <a:latin typeface="Open Sans"/>
                <a:cs typeface="Open Sans"/>
              </a:rPr>
              <a:t>on the </a:t>
            </a:r>
            <a:r>
              <a:rPr sz="1000" b="1" dirty="0">
                <a:solidFill>
                  <a:srgbClr val="231F20"/>
                </a:solidFill>
                <a:latin typeface="Open Sans"/>
                <a:cs typeface="Open Sans"/>
              </a:rPr>
              <a:t>Market Place.</a:t>
            </a:r>
            <a:endParaRPr sz="1000" dirty="0">
              <a:latin typeface="Open Sans"/>
              <a:cs typeface="Open San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326" y="2620265"/>
            <a:ext cx="6858000" cy="0"/>
          </a:xfrm>
          <a:custGeom>
            <a:avLst/>
            <a:gdLst/>
            <a:ahLst/>
            <a:cxnLst/>
            <a:rect l="l" t="t" r="r" b="b"/>
            <a:pathLst>
              <a:path w="6858000">
                <a:moveTo>
                  <a:pt x="0" y="0"/>
                </a:moveTo>
                <a:lnTo>
                  <a:pt x="6858000" y="0"/>
                </a:lnTo>
              </a:path>
            </a:pathLst>
          </a:custGeom>
          <a:ln w="12700">
            <a:solidFill>
              <a:srgbClr val="E6E7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44500" y="609600"/>
            <a:ext cx="6845934" cy="1705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10" dirty="0">
                <a:solidFill>
                  <a:srgbClr val="EA1D2B"/>
                </a:solidFill>
                <a:latin typeface="SharpSansDisplayNo1-Extrabold"/>
                <a:cs typeface="SharpSansDisplayNo1-Extrabold"/>
              </a:rPr>
              <a:t>1. </a:t>
            </a:r>
            <a:r>
              <a:rPr sz="2000" b="1" spc="-15" dirty="0">
                <a:solidFill>
                  <a:srgbClr val="EA1D2B"/>
                </a:solidFill>
                <a:latin typeface="SharpSansDisplayNo1-Extrabold"/>
                <a:cs typeface="SharpSansDisplayNo1-Extrabold"/>
              </a:rPr>
              <a:t>Know </a:t>
            </a:r>
            <a:r>
              <a:rPr sz="2000" b="1" spc="-10" dirty="0">
                <a:solidFill>
                  <a:srgbClr val="EA1D2B"/>
                </a:solidFill>
                <a:latin typeface="SharpSansDisplayNo1-Extrabold"/>
                <a:cs typeface="SharpSansDisplayNo1-Extrabold"/>
              </a:rPr>
              <a:t>your</a:t>
            </a:r>
            <a:r>
              <a:rPr sz="2000" b="1" spc="120" dirty="0">
                <a:solidFill>
                  <a:srgbClr val="EA1D2B"/>
                </a:solidFill>
                <a:latin typeface="SharpSansDisplayNo1-Extrabold"/>
                <a:cs typeface="SharpSansDisplayNo1-Extrabold"/>
              </a:rPr>
              <a:t> </a:t>
            </a:r>
            <a:r>
              <a:rPr sz="2000" b="1" dirty="0">
                <a:solidFill>
                  <a:srgbClr val="EA1D2B"/>
                </a:solidFill>
                <a:latin typeface="SharpSansDisplayNo1-Extrabold"/>
                <a:cs typeface="SharpSansDisplayNo1-Extrabold"/>
              </a:rPr>
              <a:t>target</a:t>
            </a:r>
            <a:endParaRPr sz="2000" dirty="0">
              <a:latin typeface="SharpSansDisplayNo1-Extrabold"/>
              <a:cs typeface="SharpSansDisplayNo1-Extrabold"/>
            </a:endParaRPr>
          </a:p>
          <a:p>
            <a:pPr marL="12700" marR="227965">
              <a:lnSpc>
                <a:spcPct val="116700"/>
              </a:lnSpc>
              <a:spcBef>
                <a:spcPts val="700"/>
              </a:spcBef>
            </a:pP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Today’s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job 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seekers aren’t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just looking for a job. 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They’re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looking for a fast 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track to their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dreams — whether </a:t>
            </a:r>
            <a:r>
              <a:rPr sz="1000" spc="-5" dirty="0" smtClean="0">
                <a:solidFill>
                  <a:srgbClr val="231F20"/>
                </a:solidFill>
                <a:latin typeface="Open Sans"/>
                <a:cs typeface="Open Sans"/>
              </a:rPr>
              <a:t>that’s</a:t>
            </a:r>
            <a:r>
              <a:rPr lang="en-US" sz="1000" spc="-5" dirty="0" smtClean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 smtClean="0">
                <a:solidFill>
                  <a:srgbClr val="231F20"/>
                </a:solidFill>
                <a:latin typeface="Open Sans"/>
                <a:cs typeface="Open Sans"/>
              </a:rPr>
              <a:t>buying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a phone, paying for 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college,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or 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anything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in between. Whatever 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they’re after, Pizza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Hut 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makes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it</a:t>
            </a:r>
            <a:r>
              <a:rPr sz="1000" spc="-5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possible.</a:t>
            </a:r>
            <a:endParaRPr sz="1000" dirty="0">
              <a:latin typeface="Open Sans"/>
              <a:cs typeface="Open Sans"/>
            </a:endParaRPr>
          </a:p>
          <a:p>
            <a:pPr marL="12700" marR="5080">
              <a:lnSpc>
                <a:spcPct val="116700"/>
              </a:lnSpc>
              <a:spcBef>
                <a:spcPts val="900"/>
              </a:spcBef>
            </a:pP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Good employees are also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looking for 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something to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get 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excited about.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Something 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they can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get behind. And for 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those </a:t>
            </a:r>
            <a:r>
              <a:rPr sz="1000" dirty="0" smtClean="0">
                <a:solidFill>
                  <a:srgbClr val="231F20"/>
                </a:solidFill>
                <a:latin typeface="Open Sans"/>
                <a:cs typeface="Open Sans"/>
              </a:rPr>
              <a:t>who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love pizza 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as much as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we do, 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there’s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no better place 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to start.</a:t>
            </a:r>
            <a:endParaRPr sz="1000" dirty="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0" b="1" spc="5" dirty="0">
                <a:solidFill>
                  <a:srgbClr val="231F20"/>
                </a:solidFill>
                <a:latin typeface="SharpSansDisplayNo1-Extrabold"/>
                <a:cs typeface="SharpSansDisplayNo1-Extrabold"/>
              </a:rPr>
              <a:t>People</a:t>
            </a:r>
            <a:r>
              <a:rPr sz="1500" b="1" spc="25" dirty="0">
                <a:solidFill>
                  <a:srgbClr val="231F20"/>
                </a:solidFill>
                <a:latin typeface="SharpSansDisplayNo1-Extrabold"/>
                <a:cs typeface="SharpSansDisplayNo1-Extrabold"/>
              </a:rPr>
              <a:t> </a:t>
            </a:r>
            <a:r>
              <a:rPr sz="1500" b="1" spc="10" dirty="0">
                <a:solidFill>
                  <a:srgbClr val="231F20"/>
                </a:solidFill>
                <a:latin typeface="SharpSansDisplayNo1-Extrabold"/>
                <a:cs typeface="SharpSansDisplayNo1-Extrabold"/>
              </a:rPr>
              <a:t>who</a:t>
            </a:r>
            <a:r>
              <a:rPr sz="1500" b="1" spc="30" dirty="0">
                <a:solidFill>
                  <a:srgbClr val="231F20"/>
                </a:solidFill>
                <a:latin typeface="SharpSansDisplayNo1-Extrabold"/>
                <a:cs typeface="SharpSansDisplayNo1-Extrabold"/>
              </a:rPr>
              <a:t> </a:t>
            </a:r>
            <a:r>
              <a:rPr sz="1500" b="1" spc="-30" dirty="0">
                <a:solidFill>
                  <a:srgbClr val="231F20"/>
                </a:solidFill>
                <a:latin typeface="SharpSansDisplayNo1-Extrabold"/>
                <a:cs typeface="SharpSansDisplayNo1-Extrabold"/>
              </a:rPr>
              <a:t>love</a:t>
            </a:r>
            <a:r>
              <a:rPr sz="1500" b="1" spc="30" dirty="0">
                <a:solidFill>
                  <a:srgbClr val="231F20"/>
                </a:solidFill>
                <a:latin typeface="SharpSansDisplayNo1-Extrabold"/>
                <a:cs typeface="SharpSansDisplayNo1-Extrabold"/>
              </a:rPr>
              <a:t> </a:t>
            </a:r>
            <a:r>
              <a:rPr sz="1500" b="1" spc="5" dirty="0">
                <a:solidFill>
                  <a:srgbClr val="231F20"/>
                </a:solidFill>
                <a:latin typeface="SharpSansDisplayNo1-Extrabold"/>
                <a:cs typeface="SharpSansDisplayNo1-Extrabold"/>
              </a:rPr>
              <a:t>pizza</a:t>
            </a:r>
            <a:r>
              <a:rPr sz="1500" b="1" spc="30" dirty="0">
                <a:solidFill>
                  <a:srgbClr val="231F20"/>
                </a:solidFill>
                <a:latin typeface="SharpSansDisplayNo1-Extrabold"/>
                <a:cs typeface="SharpSansDisplayNo1-Extrabold"/>
              </a:rPr>
              <a:t> </a:t>
            </a:r>
            <a:r>
              <a:rPr sz="1500" b="1" dirty="0">
                <a:solidFill>
                  <a:srgbClr val="231F20"/>
                </a:solidFill>
                <a:latin typeface="SharpSansDisplayNo1-Extrabold"/>
                <a:cs typeface="SharpSansDisplayNo1-Extrabold"/>
              </a:rPr>
              <a:t>—</a:t>
            </a:r>
            <a:r>
              <a:rPr sz="1500" b="1" spc="30" dirty="0">
                <a:solidFill>
                  <a:srgbClr val="231F20"/>
                </a:solidFill>
                <a:latin typeface="SharpSansDisplayNo1-Extrabold"/>
                <a:cs typeface="SharpSansDisplayNo1-Extrabold"/>
              </a:rPr>
              <a:t> </a:t>
            </a:r>
            <a:r>
              <a:rPr sz="1500" b="1" spc="10" dirty="0">
                <a:solidFill>
                  <a:srgbClr val="EA1D2B"/>
                </a:solidFill>
                <a:latin typeface="SharpSansDisplayNo1-Extrabold"/>
                <a:cs typeface="SharpSansDisplayNo1-Extrabold"/>
              </a:rPr>
              <a:t>and</a:t>
            </a:r>
            <a:r>
              <a:rPr sz="1500" b="1" spc="30" dirty="0">
                <a:solidFill>
                  <a:srgbClr val="EA1D2B"/>
                </a:solidFill>
                <a:latin typeface="SharpSansDisplayNo1-Extrabold"/>
                <a:cs typeface="SharpSansDisplayNo1-Extrabold"/>
              </a:rPr>
              <a:t> </a:t>
            </a:r>
            <a:r>
              <a:rPr sz="1500" b="1" spc="-30" dirty="0">
                <a:solidFill>
                  <a:srgbClr val="EA1D2B"/>
                </a:solidFill>
                <a:latin typeface="SharpSansDisplayNo1-Extrabold"/>
                <a:cs typeface="SharpSansDisplayNo1-Extrabold"/>
              </a:rPr>
              <a:t>love</a:t>
            </a:r>
            <a:r>
              <a:rPr sz="1500" b="1" spc="30" dirty="0">
                <a:solidFill>
                  <a:srgbClr val="EA1D2B"/>
                </a:solidFill>
                <a:latin typeface="SharpSansDisplayNo1-Extrabold"/>
                <a:cs typeface="SharpSansDisplayNo1-Extrabold"/>
              </a:rPr>
              <a:t> </a:t>
            </a:r>
            <a:r>
              <a:rPr sz="1500" b="1" spc="-5" dirty="0">
                <a:solidFill>
                  <a:srgbClr val="EA1D2B"/>
                </a:solidFill>
                <a:latin typeface="SharpSansDisplayNo1-Extrabold"/>
                <a:cs typeface="SharpSansDisplayNo1-Extrabold"/>
              </a:rPr>
              <a:t>to</a:t>
            </a:r>
            <a:r>
              <a:rPr sz="1500" b="1" spc="30" dirty="0">
                <a:solidFill>
                  <a:srgbClr val="EA1D2B"/>
                </a:solidFill>
                <a:latin typeface="SharpSansDisplayNo1-Extrabold"/>
                <a:cs typeface="SharpSansDisplayNo1-Extrabold"/>
              </a:rPr>
              <a:t> </a:t>
            </a:r>
            <a:r>
              <a:rPr sz="1500" b="1" spc="-5" dirty="0">
                <a:solidFill>
                  <a:srgbClr val="EA1D2B"/>
                </a:solidFill>
                <a:latin typeface="SharpSansDisplayNo1-Extrabold"/>
                <a:cs typeface="SharpSansDisplayNo1-Extrabold"/>
              </a:rPr>
              <a:t>serve</a:t>
            </a:r>
            <a:r>
              <a:rPr sz="1500" b="1" spc="30" dirty="0">
                <a:solidFill>
                  <a:srgbClr val="EA1D2B"/>
                </a:solidFill>
                <a:latin typeface="SharpSansDisplayNo1-Extrabold"/>
                <a:cs typeface="SharpSansDisplayNo1-Extrabold"/>
              </a:rPr>
              <a:t> </a:t>
            </a:r>
            <a:r>
              <a:rPr sz="1500" b="1" dirty="0">
                <a:solidFill>
                  <a:srgbClr val="231F20"/>
                </a:solidFill>
                <a:latin typeface="SharpSansDisplayNo1-Extrabold"/>
                <a:cs typeface="SharpSansDisplayNo1-Extrabold"/>
              </a:rPr>
              <a:t>—</a:t>
            </a:r>
            <a:r>
              <a:rPr sz="1500" b="1" spc="25" dirty="0">
                <a:solidFill>
                  <a:srgbClr val="231F20"/>
                </a:solidFill>
                <a:latin typeface="SharpSansDisplayNo1-Extrabold"/>
                <a:cs typeface="SharpSansDisplayNo1-Extrabold"/>
              </a:rPr>
              <a:t> </a:t>
            </a:r>
            <a:r>
              <a:rPr sz="1500" b="1" dirty="0">
                <a:solidFill>
                  <a:srgbClr val="231F20"/>
                </a:solidFill>
                <a:latin typeface="SharpSansDisplayNo1-Extrabold"/>
                <a:cs typeface="SharpSansDisplayNo1-Extrabold"/>
              </a:rPr>
              <a:t>are</a:t>
            </a:r>
            <a:r>
              <a:rPr sz="1500" b="1" spc="30" dirty="0">
                <a:solidFill>
                  <a:srgbClr val="231F20"/>
                </a:solidFill>
                <a:latin typeface="SharpSansDisplayNo1-Extrabold"/>
                <a:cs typeface="SharpSansDisplayNo1-Extrabold"/>
              </a:rPr>
              <a:t> </a:t>
            </a:r>
            <a:r>
              <a:rPr sz="1500" b="1" dirty="0">
                <a:solidFill>
                  <a:srgbClr val="231F20"/>
                </a:solidFill>
                <a:latin typeface="SharpSansDisplayNo1-Extrabold"/>
                <a:cs typeface="SharpSansDisplayNo1-Extrabold"/>
              </a:rPr>
              <a:t>a</a:t>
            </a:r>
            <a:r>
              <a:rPr sz="1500" b="1" spc="30" dirty="0">
                <a:solidFill>
                  <a:srgbClr val="231F20"/>
                </a:solidFill>
                <a:latin typeface="SharpSansDisplayNo1-Extrabold"/>
                <a:cs typeface="SharpSansDisplayNo1-Extrabold"/>
              </a:rPr>
              <a:t> </a:t>
            </a:r>
            <a:r>
              <a:rPr sz="1500" b="1" spc="5" dirty="0">
                <a:solidFill>
                  <a:srgbClr val="231F20"/>
                </a:solidFill>
                <a:latin typeface="SharpSansDisplayNo1-Extrabold"/>
                <a:cs typeface="SharpSansDisplayNo1-Extrabold"/>
              </a:rPr>
              <a:t>great</a:t>
            </a:r>
            <a:r>
              <a:rPr sz="1500" b="1" spc="30" dirty="0">
                <a:solidFill>
                  <a:srgbClr val="231F20"/>
                </a:solidFill>
                <a:latin typeface="SharpSansDisplayNo1-Extrabold"/>
                <a:cs typeface="SharpSansDisplayNo1-Extrabold"/>
              </a:rPr>
              <a:t> </a:t>
            </a:r>
            <a:r>
              <a:rPr sz="1500" b="1" spc="5" dirty="0">
                <a:solidFill>
                  <a:srgbClr val="231F20"/>
                </a:solidFill>
                <a:latin typeface="SharpSansDisplayNo1-Extrabold"/>
                <a:cs typeface="SharpSansDisplayNo1-Extrabold"/>
              </a:rPr>
              <a:t>fit</a:t>
            </a:r>
            <a:r>
              <a:rPr sz="1500" b="1" spc="30" dirty="0">
                <a:solidFill>
                  <a:srgbClr val="231F20"/>
                </a:solidFill>
                <a:latin typeface="SharpSansDisplayNo1-Extrabold"/>
                <a:cs typeface="SharpSansDisplayNo1-Extrabold"/>
              </a:rPr>
              <a:t> </a:t>
            </a:r>
            <a:r>
              <a:rPr sz="1500" b="1" spc="5" dirty="0">
                <a:solidFill>
                  <a:srgbClr val="231F20"/>
                </a:solidFill>
                <a:latin typeface="SharpSansDisplayNo1-Extrabold"/>
                <a:cs typeface="SharpSansDisplayNo1-Extrabold"/>
              </a:rPr>
              <a:t>at</a:t>
            </a:r>
            <a:r>
              <a:rPr sz="1500" b="1" spc="30" dirty="0">
                <a:solidFill>
                  <a:srgbClr val="231F20"/>
                </a:solidFill>
                <a:latin typeface="SharpSansDisplayNo1-Extrabold"/>
                <a:cs typeface="SharpSansDisplayNo1-Extrabold"/>
              </a:rPr>
              <a:t> </a:t>
            </a:r>
            <a:r>
              <a:rPr sz="1500" b="1" spc="5" dirty="0">
                <a:solidFill>
                  <a:srgbClr val="231F20"/>
                </a:solidFill>
                <a:latin typeface="SharpSansDisplayNo1-Extrabold"/>
                <a:cs typeface="SharpSansDisplayNo1-Extrabold"/>
              </a:rPr>
              <a:t>Pizza</a:t>
            </a:r>
            <a:r>
              <a:rPr sz="1500" b="1" spc="30" dirty="0">
                <a:solidFill>
                  <a:srgbClr val="231F20"/>
                </a:solidFill>
                <a:latin typeface="SharpSansDisplayNo1-Extrabold"/>
                <a:cs typeface="SharpSansDisplayNo1-Extrabold"/>
              </a:rPr>
              <a:t> </a:t>
            </a:r>
            <a:r>
              <a:rPr sz="1500" b="1" spc="15" dirty="0">
                <a:solidFill>
                  <a:srgbClr val="231F20"/>
                </a:solidFill>
                <a:latin typeface="SharpSansDisplayNo1-Extrabold"/>
                <a:cs typeface="SharpSansDisplayNo1-Extrabold"/>
              </a:rPr>
              <a:t>Hut!</a:t>
            </a:r>
            <a:endParaRPr sz="1500" dirty="0">
              <a:latin typeface="SharpSansDisplayNo1-Extrabold"/>
              <a:cs typeface="SharpSansDisplayNo1-Extrabold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2282" y="7596965"/>
            <a:ext cx="2315189" cy="15215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40832" y="7571651"/>
            <a:ext cx="155125" cy="1357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73369" y="3454400"/>
            <a:ext cx="1742439" cy="2320290"/>
          </a:xfrm>
          <a:custGeom>
            <a:avLst/>
            <a:gdLst/>
            <a:ahLst/>
            <a:cxnLst/>
            <a:rect l="l" t="t" r="r" b="b"/>
            <a:pathLst>
              <a:path w="1742440" h="2320290">
                <a:moveTo>
                  <a:pt x="0" y="2319845"/>
                </a:moveTo>
                <a:lnTo>
                  <a:pt x="1741830" y="2319845"/>
                </a:lnTo>
                <a:lnTo>
                  <a:pt x="1741830" y="0"/>
                </a:lnTo>
                <a:lnTo>
                  <a:pt x="0" y="0"/>
                </a:lnTo>
                <a:lnTo>
                  <a:pt x="0" y="231984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573369" y="3454400"/>
            <a:ext cx="1741830" cy="22436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573369" y="4031295"/>
            <a:ext cx="1742439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12700" algn="ctr">
              <a:lnSpc>
                <a:spcPct val="100000"/>
              </a:lnSpc>
              <a:spcBef>
                <a:spcPts val="110"/>
              </a:spcBef>
            </a:pPr>
            <a:r>
              <a:rPr sz="800" dirty="0">
                <a:solidFill>
                  <a:srgbClr val="FFFFFF"/>
                </a:solidFill>
                <a:latin typeface="UnitedSansCond-Medium"/>
                <a:cs typeface="UnitedSansCond-Medium"/>
              </a:rPr>
              <a:t>THIS</a:t>
            </a:r>
            <a:r>
              <a:rPr sz="800" spc="-5" dirty="0">
                <a:solidFill>
                  <a:srgbClr val="FFFFFF"/>
                </a:solidFill>
                <a:latin typeface="UnitedSansCond-Medium"/>
                <a:cs typeface="UnitedSansCond-Medium"/>
              </a:rPr>
              <a:t> </a:t>
            </a:r>
            <a:r>
              <a:rPr sz="800" dirty="0">
                <a:solidFill>
                  <a:srgbClr val="FFFFFF"/>
                </a:solidFill>
                <a:latin typeface="UnitedSansCond-Medium"/>
                <a:cs typeface="UnitedSansCond-Medium"/>
              </a:rPr>
              <a:t>IS</a:t>
            </a:r>
            <a:endParaRPr sz="800">
              <a:latin typeface="UnitedSansCond-Medium"/>
              <a:cs typeface="UnitedSansCond-Medium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760678" y="4222331"/>
            <a:ext cx="1383109" cy="6489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9426905"/>
            <a:ext cx="7772400" cy="63149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842809" y="9599996"/>
            <a:ext cx="1738946" cy="29320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7772400" cy="2286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xfrm>
            <a:off x="143763" y="9525000"/>
            <a:ext cx="4884420" cy="390492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45"/>
              </a:spcBef>
            </a:pPr>
            <a:r>
              <a:rPr lang="en-US" spc="-5" dirty="0" smtClean="0"/>
              <a:t>Franchise optional. </a:t>
            </a:r>
            <a:r>
              <a:rPr spc="-5" dirty="0" smtClean="0"/>
              <a:t>You </a:t>
            </a:r>
            <a:r>
              <a:rPr spc="-5" dirty="0"/>
              <a:t>make </a:t>
            </a:r>
            <a:r>
              <a:rPr dirty="0"/>
              <a:t>it happen! </a:t>
            </a:r>
            <a:r>
              <a:rPr spc="-5" dirty="0"/>
              <a:t>Franchisees are responsible </a:t>
            </a:r>
            <a:r>
              <a:rPr dirty="0"/>
              <a:t>for their own hiring </a:t>
            </a:r>
            <a:r>
              <a:rPr spc="-5" dirty="0"/>
              <a:t>and </a:t>
            </a:r>
            <a:r>
              <a:rPr dirty="0"/>
              <a:t>employment </a:t>
            </a:r>
            <a:r>
              <a:rPr dirty="0" smtClean="0"/>
              <a:t>practices</a:t>
            </a:r>
            <a:r>
              <a:rPr lang="en-US" dirty="0" smtClean="0"/>
              <a:t> and policies</a:t>
            </a:r>
            <a:r>
              <a:rPr dirty="0" smtClean="0"/>
              <a:t>. </a:t>
            </a:r>
            <a:r>
              <a:rPr spc="-5" dirty="0"/>
              <a:t>Franchise </a:t>
            </a:r>
            <a:r>
              <a:rPr spc="-5" dirty="0" smtClean="0"/>
              <a:t>managers</a:t>
            </a:r>
            <a:r>
              <a:rPr lang="en-US" spc="-5" dirty="0" smtClean="0"/>
              <a:t> </a:t>
            </a:r>
            <a:r>
              <a:rPr spc="-5" dirty="0" smtClean="0"/>
              <a:t>should </a:t>
            </a:r>
            <a:r>
              <a:rPr dirty="0"/>
              <a:t>work with their own organization to bring </a:t>
            </a:r>
            <a:r>
              <a:rPr spc="-5" dirty="0"/>
              <a:t>Life </a:t>
            </a:r>
            <a:r>
              <a:rPr dirty="0"/>
              <a:t>Unboxed to life in their </a:t>
            </a:r>
            <a:r>
              <a:rPr spc="-5" dirty="0" smtClean="0"/>
              <a:t>restaurant</a:t>
            </a:r>
            <a:r>
              <a:rPr lang="en-US" spc="-5" dirty="0" smtClean="0"/>
              <a:t>s</a:t>
            </a:r>
            <a:r>
              <a:rPr spc="-5" dirty="0" smtClean="0"/>
              <a:t>. </a:t>
            </a:r>
            <a:endParaRPr lang="en-US" spc="-5" dirty="0" smtClean="0"/>
          </a:p>
          <a:p>
            <a:pPr marL="12700" marR="5080">
              <a:lnSpc>
                <a:spcPts val="1000"/>
              </a:lnSpc>
              <a:spcBef>
                <a:spcPts val="45"/>
              </a:spcBef>
            </a:pPr>
            <a:r>
              <a:rPr dirty="0" smtClean="0"/>
              <a:t>© 201</a:t>
            </a:r>
            <a:r>
              <a:rPr lang="en-US" dirty="0" smtClean="0"/>
              <a:t>9</a:t>
            </a:r>
            <a:r>
              <a:rPr dirty="0" smtClean="0"/>
              <a:t> </a:t>
            </a:r>
            <a:r>
              <a:rPr spc="-5" dirty="0"/>
              <a:t>Pizza </a:t>
            </a:r>
            <a:r>
              <a:rPr dirty="0"/>
              <a:t>Hut,</a:t>
            </a:r>
            <a:r>
              <a:rPr spc="-35" dirty="0"/>
              <a:t> </a:t>
            </a:r>
            <a:r>
              <a:rPr dirty="0"/>
              <a:t>LLC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34000" y="6377144"/>
            <a:ext cx="146304" cy="152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609600"/>
            <a:ext cx="6837680" cy="2006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10" dirty="0">
                <a:solidFill>
                  <a:srgbClr val="EA1D2B"/>
                </a:solidFill>
                <a:latin typeface="SharpSansDisplayNo1-Extrabold"/>
                <a:cs typeface="SharpSansDisplayNo1-Extrabold"/>
              </a:rPr>
              <a:t>3. </a:t>
            </a:r>
            <a:r>
              <a:rPr sz="2000" b="1" spc="-15" dirty="0">
                <a:solidFill>
                  <a:srgbClr val="EA1D2B"/>
                </a:solidFill>
                <a:latin typeface="SharpSansDisplayNo1-Extrabold"/>
                <a:cs typeface="SharpSansDisplayNo1-Extrabold"/>
              </a:rPr>
              <a:t>Know </a:t>
            </a:r>
            <a:r>
              <a:rPr sz="2000" b="1" spc="15" dirty="0">
                <a:solidFill>
                  <a:srgbClr val="EA1D2B"/>
                </a:solidFill>
                <a:latin typeface="SharpSansDisplayNo1-Extrabold"/>
                <a:cs typeface="SharpSansDisplayNo1-Extrabold"/>
              </a:rPr>
              <a:t>what </a:t>
            </a:r>
            <a:r>
              <a:rPr sz="2000" b="1" spc="5" dirty="0">
                <a:solidFill>
                  <a:srgbClr val="EA1D2B"/>
                </a:solidFill>
                <a:latin typeface="SharpSansDisplayNo1-Extrabold"/>
                <a:cs typeface="SharpSansDisplayNo1-Extrabold"/>
              </a:rPr>
              <a:t>sets Pizza </a:t>
            </a:r>
            <a:r>
              <a:rPr sz="2000" b="1" spc="10" dirty="0">
                <a:solidFill>
                  <a:srgbClr val="EA1D2B"/>
                </a:solidFill>
                <a:latin typeface="SharpSansDisplayNo1-Extrabold"/>
                <a:cs typeface="SharpSansDisplayNo1-Extrabold"/>
              </a:rPr>
              <a:t>Hut</a:t>
            </a:r>
            <a:r>
              <a:rPr sz="2000" b="1" spc="215" dirty="0">
                <a:solidFill>
                  <a:srgbClr val="EA1D2B"/>
                </a:solidFill>
                <a:latin typeface="SharpSansDisplayNo1-Extrabold"/>
                <a:cs typeface="SharpSansDisplayNo1-Extrabold"/>
              </a:rPr>
              <a:t> </a:t>
            </a:r>
            <a:r>
              <a:rPr sz="2000" b="1" spc="20" dirty="0">
                <a:solidFill>
                  <a:srgbClr val="EA1D2B"/>
                </a:solidFill>
                <a:latin typeface="SharpSansDisplayNo1-Extrabold"/>
                <a:cs typeface="SharpSansDisplayNo1-Extrabold"/>
              </a:rPr>
              <a:t>apart</a:t>
            </a:r>
            <a:endParaRPr sz="2000" dirty="0">
              <a:latin typeface="SharpSansDisplayNo1-Extrabold"/>
              <a:cs typeface="SharpSansDisplayNo1-Extrabold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So how do we 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stand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out from 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the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job down 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the street?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Here 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are three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of our biggest differentiators 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as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employers:</a:t>
            </a:r>
            <a:endParaRPr sz="100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200" b="1" dirty="0">
                <a:solidFill>
                  <a:srgbClr val="EA1D2B"/>
                </a:solidFill>
                <a:latin typeface="Open Sans"/>
                <a:cs typeface="Open Sans"/>
              </a:rPr>
              <a:t>Our</a:t>
            </a:r>
            <a:r>
              <a:rPr sz="1200" b="1" spc="-5" dirty="0">
                <a:solidFill>
                  <a:srgbClr val="EA1D2B"/>
                </a:solidFill>
                <a:latin typeface="Open Sans"/>
                <a:cs typeface="Open Sans"/>
              </a:rPr>
              <a:t> </a:t>
            </a:r>
            <a:r>
              <a:rPr sz="1200" b="1" dirty="0">
                <a:solidFill>
                  <a:srgbClr val="EA1D2B"/>
                </a:solidFill>
                <a:latin typeface="Open Sans"/>
                <a:cs typeface="Open Sans"/>
              </a:rPr>
              <a:t>Mojo</a:t>
            </a:r>
            <a:endParaRPr sz="120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There’s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nothing 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cookie-cutter about Pizza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Hut. Not our pizzas. Not our people. And definitely not 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the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way we do</a:t>
            </a:r>
            <a:r>
              <a:rPr sz="1000" spc="-6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life.</a:t>
            </a:r>
            <a:endParaRPr sz="100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We 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aren’t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for people who want 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blend in. We’re for 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those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who 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are ready to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break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free.</a:t>
            </a:r>
            <a:endParaRPr sz="1000" dirty="0">
              <a:latin typeface="Open Sans"/>
              <a:cs typeface="Open Sans"/>
            </a:endParaRPr>
          </a:p>
          <a:p>
            <a:pPr marL="12700" marR="372745">
              <a:lnSpc>
                <a:spcPct val="116700"/>
              </a:lnSpc>
              <a:spcBef>
                <a:spcPts val="900"/>
              </a:spcBef>
            </a:pP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As a 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Pizza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Hut leader, you 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make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our 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mojo more than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just words. 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You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help our people unlock 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their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potential</a:t>
            </a:r>
            <a:r>
              <a:rPr sz="1000" dirty="0" smtClean="0">
                <a:solidFill>
                  <a:srgbClr val="231F20"/>
                </a:solidFill>
                <a:latin typeface="Open Sans"/>
                <a:cs typeface="Open Sans"/>
              </a:rPr>
              <a:t>,</a:t>
            </a:r>
            <a:r>
              <a:rPr lang="en-US" sz="1000" dirty="0" smtClean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 smtClean="0">
                <a:solidFill>
                  <a:srgbClr val="231F20"/>
                </a:solidFill>
                <a:latin typeface="Open Sans"/>
                <a:cs typeface="Open Sans"/>
              </a:rPr>
              <a:t>follow 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their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dreams, 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accomplish their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goals, 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become 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their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very best. 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You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help 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them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lose 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the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limits 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1000" dirty="0" smtClean="0">
                <a:solidFill>
                  <a:srgbClr val="231F20"/>
                </a:solidFill>
                <a:latin typeface="Open Sans"/>
                <a:cs typeface="Open Sans"/>
              </a:rPr>
              <a:t>go</a:t>
            </a:r>
            <a:r>
              <a:rPr lang="en-US" sz="1000" dirty="0" smtClean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 smtClean="0">
                <a:solidFill>
                  <a:srgbClr val="231F20"/>
                </a:solidFill>
                <a:latin typeface="Open Sans"/>
                <a:cs typeface="Open Sans"/>
              </a:rPr>
              <a:t>for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what 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they’re after.</a:t>
            </a:r>
            <a:endParaRPr sz="1000" dirty="0">
              <a:latin typeface="Open Sans"/>
              <a:cs typeface="Open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3352800"/>
            <a:ext cx="4066540" cy="3854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A1D2B"/>
                </a:solidFill>
                <a:latin typeface="Open Sans"/>
                <a:cs typeface="Open Sans"/>
              </a:rPr>
              <a:t>Life Unboxed</a:t>
            </a:r>
            <a:r>
              <a:rPr sz="1200" b="1" spc="-5" dirty="0">
                <a:solidFill>
                  <a:srgbClr val="EA1D2B"/>
                </a:solidFill>
                <a:latin typeface="Open Sans"/>
                <a:cs typeface="Open Sans"/>
              </a:rPr>
              <a:t> EDU</a:t>
            </a:r>
            <a:endParaRPr sz="1200" dirty="0">
              <a:latin typeface="Open Sans"/>
              <a:cs typeface="Open Sans"/>
            </a:endParaRPr>
          </a:p>
          <a:p>
            <a:pPr marL="12700" marR="5080">
              <a:lnSpc>
                <a:spcPct val="116700"/>
              </a:lnSpc>
              <a:spcBef>
                <a:spcPts val="860"/>
              </a:spcBef>
            </a:pP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As part of our 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commitment to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help 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team members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unlock </a:t>
            </a:r>
            <a:r>
              <a:rPr sz="1000" spc="-5" dirty="0" smtClean="0">
                <a:solidFill>
                  <a:srgbClr val="231F20"/>
                </a:solidFill>
                <a:latin typeface="Open Sans"/>
                <a:cs typeface="Open Sans"/>
              </a:rPr>
              <a:t>their</a:t>
            </a:r>
            <a:r>
              <a:rPr lang="en-US" sz="1000" spc="-5" dirty="0" smtClean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 smtClean="0">
                <a:solidFill>
                  <a:srgbClr val="231F20"/>
                </a:solidFill>
                <a:latin typeface="Open Sans"/>
                <a:cs typeface="Open Sans"/>
              </a:rPr>
              <a:t>potential 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become 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their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best, we’re proud 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offer 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1000" spc="-5" dirty="0" smtClean="0">
                <a:solidFill>
                  <a:srgbClr val="231F20"/>
                </a:solidFill>
                <a:latin typeface="Open Sans"/>
                <a:cs typeface="Open Sans"/>
              </a:rPr>
              <a:t>support</a:t>
            </a:r>
            <a:r>
              <a:rPr lang="en-US" sz="1000" spc="-5" dirty="0" smtClean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5" dirty="0" smtClean="0">
                <a:solidFill>
                  <a:srgbClr val="231F20"/>
                </a:solidFill>
                <a:latin typeface="Open Sans"/>
                <a:cs typeface="Open Sans"/>
              </a:rPr>
              <a:t>the 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Life Unboxed EDU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initiative. With 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this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unique program</a:t>
            </a:r>
            <a:r>
              <a:rPr sz="1000" dirty="0" smtClean="0">
                <a:solidFill>
                  <a:srgbClr val="231F20"/>
                </a:solidFill>
                <a:latin typeface="Open Sans"/>
                <a:cs typeface="Open Sans"/>
              </a:rPr>
              <a:t>,</a:t>
            </a:r>
            <a:r>
              <a:rPr lang="en-US" sz="1000" dirty="0" smtClean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5" dirty="0" smtClean="0">
                <a:solidFill>
                  <a:srgbClr val="231F20"/>
                </a:solidFill>
                <a:latin typeface="Open Sans"/>
                <a:cs typeface="Open Sans"/>
              </a:rPr>
              <a:t>employees 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at Pizza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Hut 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restaurants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— 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and their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families — get </a:t>
            </a:r>
            <a:r>
              <a:rPr sz="1000" spc="-5" dirty="0" smtClean="0">
                <a:solidFill>
                  <a:srgbClr val="231F20"/>
                </a:solidFill>
                <a:latin typeface="Open Sans"/>
                <a:cs typeface="Open Sans"/>
              </a:rPr>
              <a:t>more</a:t>
            </a:r>
            <a:r>
              <a:rPr lang="en-US" sz="1000" spc="-5" dirty="0" smtClean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5" dirty="0" smtClean="0">
                <a:solidFill>
                  <a:srgbClr val="231F20"/>
                </a:solidFill>
                <a:latin typeface="Open Sans"/>
                <a:cs typeface="Open Sans"/>
              </a:rPr>
              <a:t>than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50% off 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tuition at Excelsior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College, 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the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#1 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ranked college </a:t>
            </a:r>
            <a:r>
              <a:rPr sz="1000" dirty="0" smtClean="0">
                <a:solidFill>
                  <a:srgbClr val="231F20"/>
                </a:solidFill>
                <a:latin typeface="Open Sans"/>
                <a:cs typeface="Open Sans"/>
              </a:rPr>
              <a:t>for</a:t>
            </a:r>
            <a:r>
              <a:rPr lang="en-US" sz="1000" dirty="0" smtClean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 smtClean="0">
                <a:solidFill>
                  <a:srgbClr val="231F20"/>
                </a:solidFill>
                <a:latin typeface="Open Sans"/>
                <a:cs typeface="Open Sans"/>
              </a:rPr>
              <a:t>working</a:t>
            </a:r>
            <a:r>
              <a:rPr sz="1000" spc="-5" dirty="0" smtClean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adults.</a:t>
            </a:r>
            <a:r>
              <a:rPr sz="825" spc="-7" baseline="35353" dirty="0">
                <a:solidFill>
                  <a:srgbClr val="231F20"/>
                </a:solidFill>
                <a:latin typeface="Open Sans"/>
                <a:cs typeface="Open Sans"/>
              </a:rPr>
              <a:t>*</a:t>
            </a:r>
            <a:endParaRPr sz="825" baseline="35353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This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innovative degree program provides a 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convenient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online-</a:t>
            </a:r>
            <a:endParaRPr sz="100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learning format 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that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fits 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around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a work 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schedule,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plus:</a:t>
            </a:r>
            <a:endParaRPr sz="1000" dirty="0">
              <a:latin typeface="Open Sans"/>
              <a:cs typeface="Open Sans"/>
            </a:endParaRPr>
          </a:p>
          <a:p>
            <a:pPr marL="93345" marR="443230" indent="-80645">
              <a:lnSpc>
                <a:spcPct val="116700"/>
              </a:lnSpc>
              <a:spcBef>
                <a:spcPts val="450"/>
              </a:spcBef>
              <a:buChar char="•"/>
              <a:tabLst>
                <a:tab pos="93980" algn="l"/>
              </a:tabLst>
            </a:pP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Up to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63 free 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college credits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for 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Pizza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Hut on-the-job </a:t>
            </a:r>
            <a:r>
              <a:rPr sz="1000" spc="-5" dirty="0" smtClean="0">
                <a:solidFill>
                  <a:srgbClr val="231F20"/>
                </a:solidFill>
                <a:latin typeface="Open Sans"/>
                <a:cs typeface="Open Sans"/>
              </a:rPr>
              <a:t>and/or</a:t>
            </a:r>
            <a:r>
              <a:rPr lang="en-US" sz="1000" spc="-5" dirty="0" smtClean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5" dirty="0" smtClean="0">
                <a:solidFill>
                  <a:srgbClr val="231F20"/>
                </a:solidFill>
                <a:latin typeface="Open Sans"/>
                <a:cs typeface="Open Sans"/>
              </a:rPr>
              <a:t>Learning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Zone training</a:t>
            </a:r>
            <a:endParaRPr sz="1000" dirty="0">
              <a:latin typeface="Open Sans"/>
              <a:cs typeface="Open Sans"/>
            </a:endParaRPr>
          </a:p>
          <a:p>
            <a:pPr marL="93345" indent="-80645">
              <a:lnSpc>
                <a:spcPct val="100000"/>
              </a:lnSpc>
              <a:spcBef>
                <a:spcPts val="650"/>
              </a:spcBef>
              <a:buChar char="•"/>
              <a:tabLst>
                <a:tab pos="93980" algn="l"/>
              </a:tabLst>
            </a:pP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40+ degree programs 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to choose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from</a:t>
            </a:r>
            <a:endParaRPr sz="1000" dirty="0">
              <a:latin typeface="Open Sans"/>
              <a:cs typeface="Open Sans"/>
            </a:endParaRPr>
          </a:p>
          <a:p>
            <a:pPr marL="93345" indent="-80645">
              <a:lnSpc>
                <a:spcPct val="100000"/>
              </a:lnSpc>
              <a:spcBef>
                <a:spcPts val="650"/>
              </a:spcBef>
              <a:buChar char="•"/>
              <a:tabLst>
                <a:tab pos="93980" algn="l"/>
              </a:tabLst>
            </a:pP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Personalized support</a:t>
            </a:r>
            <a:endParaRPr sz="1000" dirty="0">
              <a:latin typeface="Open Sans"/>
              <a:cs typeface="Open Sans"/>
            </a:endParaRPr>
          </a:p>
          <a:p>
            <a:pPr marL="12700" marR="203835">
              <a:lnSpc>
                <a:spcPct val="116700"/>
              </a:lnSpc>
              <a:spcBef>
                <a:spcPts val="894"/>
              </a:spcBef>
            </a:pP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Most 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employees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in 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the Life Unboxed EDU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program </a:t>
            </a:r>
            <a:r>
              <a:rPr sz="1000" dirty="0" smtClean="0">
                <a:solidFill>
                  <a:srgbClr val="231F20"/>
                </a:solidFill>
                <a:latin typeface="Open Sans"/>
                <a:cs typeface="Open Sans"/>
              </a:rPr>
              <a:t>leverage</a:t>
            </a:r>
            <a:r>
              <a:rPr lang="en-US" sz="1000" dirty="0" smtClean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5" dirty="0" smtClean="0">
                <a:solidFill>
                  <a:srgbClr val="231F20"/>
                </a:solidFill>
                <a:latin typeface="Open Sans"/>
                <a:cs typeface="Open Sans"/>
              </a:rPr>
              <a:t>credit 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received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from 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their Pizza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Hut 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training toward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a Bachelor </a:t>
            </a:r>
            <a:r>
              <a:rPr sz="1000" dirty="0" smtClean="0">
                <a:solidFill>
                  <a:srgbClr val="231F20"/>
                </a:solidFill>
                <a:latin typeface="Open Sans"/>
                <a:cs typeface="Open Sans"/>
              </a:rPr>
              <a:t>of</a:t>
            </a:r>
            <a:r>
              <a:rPr lang="en-US" sz="1000" dirty="0" smtClean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5" dirty="0" smtClean="0">
                <a:solidFill>
                  <a:srgbClr val="231F20"/>
                </a:solidFill>
                <a:latin typeface="Open Sans"/>
                <a:cs typeface="Open Sans"/>
              </a:rPr>
              <a:t>Professional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Studies in Business 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Management 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and can </a:t>
            </a:r>
            <a:r>
              <a:rPr sz="1000" dirty="0" smtClean="0">
                <a:solidFill>
                  <a:srgbClr val="231F20"/>
                </a:solidFill>
                <a:latin typeface="Open Sans"/>
                <a:cs typeface="Open Sans"/>
              </a:rPr>
              <a:t>finish</a:t>
            </a:r>
            <a:r>
              <a:rPr lang="en-US" sz="1000" dirty="0" smtClean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5" dirty="0" smtClean="0">
                <a:solidFill>
                  <a:srgbClr val="231F20"/>
                </a:solidFill>
                <a:latin typeface="Open Sans"/>
                <a:cs typeface="Open Sans"/>
              </a:rPr>
              <a:t>this 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track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quickly — faster 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than any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other degree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option.</a:t>
            </a:r>
            <a:endParaRPr sz="100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Learn more at </a:t>
            </a:r>
            <a:r>
              <a:rPr sz="1000" b="1" spc="-5" dirty="0">
                <a:solidFill>
                  <a:srgbClr val="231F20"/>
                </a:solidFill>
                <a:latin typeface="Open Sans"/>
                <a:cs typeface="Open Sans"/>
                <a:hlinkClick r:id="rId2"/>
              </a:rPr>
              <a:t>lifeunboxed.excelsior.edu.</a:t>
            </a:r>
            <a:endParaRPr sz="1000" dirty="0">
              <a:latin typeface="Open Sans"/>
              <a:cs typeface="Open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7943850"/>
            <a:ext cx="6223635" cy="1143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EA1D2B"/>
                </a:solidFill>
                <a:latin typeface="Open Sans"/>
                <a:cs typeface="Open Sans"/>
              </a:rPr>
              <a:t>Endless Career </a:t>
            </a:r>
            <a:r>
              <a:rPr sz="1200" b="1" dirty="0">
                <a:solidFill>
                  <a:srgbClr val="EA1D2B"/>
                </a:solidFill>
                <a:latin typeface="Open Sans"/>
                <a:cs typeface="Open Sans"/>
              </a:rPr>
              <a:t>Opportunities</a:t>
            </a:r>
            <a:endParaRPr sz="1200" dirty="0">
              <a:latin typeface="Open Sans"/>
              <a:cs typeface="Open Sans"/>
            </a:endParaRPr>
          </a:p>
          <a:p>
            <a:pPr marL="12700" marR="5080" algn="just">
              <a:lnSpc>
                <a:spcPct val="116700"/>
              </a:lnSpc>
              <a:spcBef>
                <a:spcPts val="860"/>
              </a:spcBef>
            </a:pP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No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matter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where they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start,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team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members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have unlimited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chances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build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a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promising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career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at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Pizza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Hut</a:t>
            </a:r>
            <a:r>
              <a:rPr sz="1000" spc="-15" dirty="0" smtClean="0">
                <a:solidFill>
                  <a:srgbClr val="231F20"/>
                </a:solidFill>
                <a:latin typeface="Open Sans"/>
                <a:cs typeface="Open Sans"/>
              </a:rPr>
              <a:t>.</a:t>
            </a:r>
            <a:r>
              <a:rPr lang="en-US" sz="1000" spc="-15" dirty="0" smtClean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5" dirty="0" smtClean="0">
                <a:solidFill>
                  <a:srgbClr val="231F20"/>
                </a:solidFill>
                <a:latin typeface="Open Sans"/>
                <a:cs typeface="Open Sans"/>
              </a:rPr>
              <a:t>High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performers can move into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anything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from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restaurant management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corporate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and franchise </a:t>
            </a:r>
            <a:r>
              <a:rPr sz="1000" spc="-15" dirty="0" smtClean="0">
                <a:solidFill>
                  <a:srgbClr val="231F20"/>
                </a:solidFill>
                <a:latin typeface="Open Sans"/>
                <a:cs typeface="Open Sans"/>
              </a:rPr>
              <a:t>positions</a:t>
            </a:r>
            <a:r>
              <a:rPr lang="en-US" sz="1000" spc="-15" dirty="0" smtClean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 smtClean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owning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their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own</a:t>
            </a:r>
            <a:r>
              <a:rPr sz="1000" spc="-8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franchise.</a:t>
            </a:r>
            <a:endParaRPr sz="1000" dirty="0">
              <a:latin typeface="Open Sans"/>
              <a:cs typeface="Open Sans"/>
            </a:endParaRPr>
          </a:p>
          <a:p>
            <a:pPr marL="12700" algn="just">
              <a:lnSpc>
                <a:spcPct val="100000"/>
              </a:lnSpc>
              <a:spcBef>
                <a:spcPts val="1100"/>
              </a:spcBef>
            </a:pP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Learn more at </a:t>
            </a:r>
            <a:r>
              <a:rPr sz="1000" b="1" spc="-5" dirty="0">
                <a:solidFill>
                  <a:srgbClr val="231F20"/>
                </a:solidFill>
                <a:latin typeface="Open Sans"/>
                <a:cs typeface="Open Sans"/>
                <a:hlinkClick r:id="rId3"/>
              </a:rPr>
              <a:t>jobs.pizzahut.com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or 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explore success stories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on Hut 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Life at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231F20"/>
                </a:solidFill>
                <a:latin typeface="Open Sans"/>
                <a:cs typeface="Open Sans"/>
                <a:hlinkClick r:id="rId4"/>
              </a:rPr>
              <a:t>blog.pizzahut.com.</a:t>
            </a:r>
            <a:endParaRPr sz="1000" dirty="0">
              <a:latin typeface="Open Sans"/>
              <a:cs typeface="Open San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7200" y="3007865"/>
            <a:ext cx="6858000" cy="0"/>
          </a:xfrm>
          <a:custGeom>
            <a:avLst/>
            <a:gdLst/>
            <a:ahLst/>
            <a:cxnLst/>
            <a:rect l="l" t="t" r="r" b="b"/>
            <a:pathLst>
              <a:path w="6858000">
                <a:moveTo>
                  <a:pt x="0" y="0"/>
                </a:moveTo>
                <a:lnTo>
                  <a:pt x="6858000" y="0"/>
                </a:lnTo>
              </a:path>
            </a:pathLst>
          </a:custGeom>
          <a:ln w="12700">
            <a:solidFill>
              <a:srgbClr val="E6E7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" y="7598915"/>
            <a:ext cx="6858000" cy="0"/>
          </a:xfrm>
          <a:custGeom>
            <a:avLst/>
            <a:gdLst/>
            <a:ahLst/>
            <a:cxnLst/>
            <a:rect l="l" t="t" r="r" b="b"/>
            <a:pathLst>
              <a:path w="6858000">
                <a:moveTo>
                  <a:pt x="0" y="0"/>
                </a:moveTo>
                <a:lnTo>
                  <a:pt x="6858000" y="0"/>
                </a:lnTo>
              </a:path>
            </a:pathLst>
          </a:custGeom>
          <a:ln w="12700">
            <a:solidFill>
              <a:srgbClr val="E6E7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89487" y="3716439"/>
            <a:ext cx="2525712" cy="3237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9426905"/>
            <a:ext cx="7772400" cy="63149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42809" y="9599996"/>
            <a:ext cx="1738946" cy="29320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7772400" cy="2286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7"/>
          <p:cNvSpPr txBox="1">
            <a:spLocks noGrp="1"/>
          </p:cNvSpPr>
          <p:nvPr>
            <p:ph type="ftr" sz="quarter" idx="5"/>
          </p:nvPr>
        </p:nvSpPr>
        <p:spPr>
          <a:xfrm>
            <a:off x="143763" y="9591708"/>
            <a:ext cx="4884420" cy="390492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45"/>
              </a:spcBef>
            </a:pPr>
            <a:r>
              <a:rPr lang="en-US" spc="-5" dirty="0" smtClean="0"/>
              <a:t>Franchise optional. </a:t>
            </a:r>
            <a:r>
              <a:rPr spc="-5" dirty="0" smtClean="0"/>
              <a:t>You </a:t>
            </a:r>
            <a:r>
              <a:rPr spc="-5" dirty="0"/>
              <a:t>make </a:t>
            </a:r>
            <a:r>
              <a:rPr dirty="0"/>
              <a:t>it happen! </a:t>
            </a:r>
            <a:r>
              <a:rPr spc="-5" dirty="0"/>
              <a:t>Franchisees are responsible </a:t>
            </a:r>
            <a:r>
              <a:rPr dirty="0"/>
              <a:t>for their own hiring </a:t>
            </a:r>
            <a:r>
              <a:rPr spc="-5" dirty="0"/>
              <a:t>and </a:t>
            </a:r>
            <a:r>
              <a:rPr dirty="0"/>
              <a:t>employment </a:t>
            </a:r>
            <a:r>
              <a:rPr dirty="0" smtClean="0"/>
              <a:t>practices</a:t>
            </a:r>
            <a:r>
              <a:rPr lang="en-US" dirty="0" smtClean="0"/>
              <a:t> and policies</a:t>
            </a:r>
            <a:r>
              <a:rPr dirty="0" smtClean="0"/>
              <a:t>. </a:t>
            </a:r>
            <a:r>
              <a:rPr spc="-5" dirty="0"/>
              <a:t>Franchise </a:t>
            </a:r>
            <a:r>
              <a:rPr spc="-5" dirty="0" smtClean="0"/>
              <a:t>managers</a:t>
            </a:r>
            <a:r>
              <a:rPr lang="en-US" spc="-5" dirty="0" smtClean="0"/>
              <a:t> </a:t>
            </a:r>
            <a:r>
              <a:rPr spc="-5" dirty="0" smtClean="0"/>
              <a:t>should </a:t>
            </a:r>
            <a:r>
              <a:rPr dirty="0"/>
              <a:t>work with their own organization to bring </a:t>
            </a:r>
            <a:r>
              <a:rPr spc="-5" dirty="0"/>
              <a:t>Life </a:t>
            </a:r>
            <a:r>
              <a:rPr dirty="0"/>
              <a:t>Unboxed to life in their </a:t>
            </a:r>
            <a:r>
              <a:rPr spc="-5" dirty="0" smtClean="0"/>
              <a:t>restaurant</a:t>
            </a:r>
            <a:r>
              <a:rPr lang="en-US" spc="-5" dirty="0" smtClean="0"/>
              <a:t>s</a:t>
            </a:r>
            <a:r>
              <a:rPr spc="-5" dirty="0" smtClean="0"/>
              <a:t>. </a:t>
            </a:r>
            <a:endParaRPr lang="en-US" spc="-5" dirty="0" smtClean="0"/>
          </a:p>
          <a:p>
            <a:pPr marL="12700" marR="5080">
              <a:lnSpc>
                <a:spcPts val="1000"/>
              </a:lnSpc>
              <a:spcBef>
                <a:spcPts val="45"/>
              </a:spcBef>
            </a:pPr>
            <a:r>
              <a:rPr dirty="0" smtClean="0"/>
              <a:t>© 201</a:t>
            </a:r>
            <a:r>
              <a:rPr lang="en-US" dirty="0" smtClean="0"/>
              <a:t>9</a:t>
            </a:r>
            <a:r>
              <a:rPr dirty="0" smtClean="0"/>
              <a:t> </a:t>
            </a:r>
            <a:r>
              <a:rPr spc="-5" dirty="0"/>
              <a:t>Pizza </a:t>
            </a:r>
            <a:r>
              <a:rPr dirty="0"/>
              <a:t>Hut,</a:t>
            </a:r>
            <a:r>
              <a:rPr spc="-35" dirty="0"/>
              <a:t> </a:t>
            </a:r>
            <a:r>
              <a:rPr dirty="0"/>
              <a:t>LLC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44500" y="609600"/>
            <a:ext cx="6873875" cy="12526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10" dirty="0">
                <a:solidFill>
                  <a:srgbClr val="EA1D2B"/>
                </a:solidFill>
                <a:latin typeface="SharpSansDisplayNo1-Extrabold"/>
                <a:cs typeface="SharpSansDisplayNo1-Extrabold"/>
              </a:rPr>
              <a:t>4. </a:t>
            </a:r>
            <a:r>
              <a:rPr sz="2000" b="1" spc="-15" dirty="0">
                <a:solidFill>
                  <a:srgbClr val="EA1D2B"/>
                </a:solidFill>
                <a:latin typeface="SharpSansDisplayNo1-Extrabold"/>
                <a:cs typeface="SharpSansDisplayNo1-Extrabold"/>
              </a:rPr>
              <a:t>Know </a:t>
            </a:r>
            <a:r>
              <a:rPr sz="2000" b="1" spc="-10" dirty="0">
                <a:solidFill>
                  <a:srgbClr val="EA1D2B"/>
                </a:solidFill>
                <a:latin typeface="SharpSansDisplayNo1-Extrabold"/>
                <a:cs typeface="SharpSansDisplayNo1-Extrabold"/>
              </a:rPr>
              <a:t>your</a:t>
            </a:r>
            <a:r>
              <a:rPr sz="2000" b="1" spc="120" dirty="0">
                <a:solidFill>
                  <a:srgbClr val="EA1D2B"/>
                </a:solidFill>
                <a:latin typeface="SharpSansDisplayNo1-Extrabold"/>
                <a:cs typeface="SharpSansDisplayNo1-Extrabold"/>
              </a:rPr>
              <a:t> </a:t>
            </a:r>
            <a:r>
              <a:rPr sz="2000" b="1" spc="5" dirty="0">
                <a:solidFill>
                  <a:srgbClr val="EA1D2B"/>
                </a:solidFill>
                <a:latin typeface="SharpSansDisplayNo1-Extrabold"/>
                <a:cs typeface="SharpSansDisplayNo1-Extrabold"/>
              </a:rPr>
              <a:t>resources</a:t>
            </a:r>
            <a:endParaRPr sz="2000" dirty="0">
              <a:latin typeface="SharpSansDisplayNo1-Extrabold"/>
              <a:cs typeface="SharpSansDisplayNo1-Extrabold"/>
            </a:endParaRPr>
          </a:p>
          <a:p>
            <a:pPr marL="12700" marR="5080">
              <a:lnSpc>
                <a:spcPct val="116700"/>
              </a:lnSpc>
              <a:spcBef>
                <a:spcPts val="700"/>
              </a:spcBef>
            </a:pP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We’ve developed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a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toolkit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of </a:t>
            </a:r>
            <a:r>
              <a:rPr sz="1000" i="1" spc="-10" dirty="0">
                <a:solidFill>
                  <a:srgbClr val="231F20"/>
                </a:solidFill>
                <a:latin typeface="Open Sans"/>
                <a:cs typeface="Open Sans"/>
              </a:rPr>
              <a:t>It </a:t>
            </a:r>
            <a:r>
              <a:rPr sz="1000" i="1" spc="-25" dirty="0">
                <a:solidFill>
                  <a:srgbClr val="231F20"/>
                </a:solidFill>
                <a:latin typeface="Open Sans"/>
                <a:cs typeface="Open Sans"/>
              </a:rPr>
              <a:t>Happens </a:t>
            </a:r>
            <a:r>
              <a:rPr sz="1000" i="1" spc="-10" dirty="0">
                <a:solidFill>
                  <a:srgbClr val="231F20"/>
                </a:solidFill>
                <a:latin typeface="Open Sans"/>
                <a:cs typeface="Open Sans"/>
              </a:rPr>
              <a:t>at </a:t>
            </a:r>
            <a:r>
              <a:rPr sz="1000" i="1" spc="-20" dirty="0">
                <a:solidFill>
                  <a:srgbClr val="231F20"/>
                </a:solidFill>
                <a:latin typeface="Open Sans"/>
                <a:cs typeface="Open Sans"/>
              </a:rPr>
              <a:t>the Hut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recruitment materials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to help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support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you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in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attracting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great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applicants</a:t>
            </a:r>
            <a:r>
              <a:rPr sz="1000" spc="-25" dirty="0" smtClean="0">
                <a:solidFill>
                  <a:srgbClr val="231F20"/>
                </a:solidFill>
                <a:latin typeface="Open Sans"/>
                <a:cs typeface="Open Sans"/>
              </a:rPr>
              <a:t>:</a:t>
            </a:r>
            <a:r>
              <a:rPr lang="en-US" sz="1000" spc="-25" dirty="0" smtClean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 smtClean="0">
                <a:solidFill>
                  <a:srgbClr val="231F20"/>
                </a:solidFill>
                <a:latin typeface="Open Sans"/>
                <a:cs typeface="Open Sans"/>
              </a:rPr>
              <a:t>You</a:t>
            </a:r>
            <a:r>
              <a:rPr sz="1000" spc="-40" dirty="0" smtClean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can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find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000" spc="-4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order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these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materials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in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recruitment</a:t>
            </a:r>
            <a:r>
              <a:rPr sz="1000" spc="-4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section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on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e-store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at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20" dirty="0">
                <a:solidFill>
                  <a:srgbClr val="231F20"/>
                </a:solidFill>
                <a:latin typeface="Open Sans"/>
                <a:cs typeface="Open Sans"/>
                <a:hlinkClick r:id="rId2"/>
              </a:rPr>
              <a:t>phmarketingcenter.com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.</a:t>
            </a:r>
            <a:endParaRPr sz="1000" dirty="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b="1" spc="-5" dirty="0">
                <a:solidFill>
                  <a:srgbClr val="EA1D2B"/>
                </a:solidFill>
                <a:latin typeface="Open Sans"/>
                <a:cs typeface="Open Sans"/>
              </a:rPr>
              <a:t>Recruitment Kit for Hiring </a:t>
            </a:r>
            <a:r>
              <a:rPr lang="en-US" sz="1200" b="1" spc="-5" dirty="0" smtClean="0">
                <a:solidFill>
                  <a:srgbClr val="EA1D2B"/>
                </a:solidFill>
                <a:latin typeface="Open Sans"/>
                <a:cs typeface="Open Sans"/>
              </a:rPr>
              <a:t>(</a:t>
            </a:r>
            <a:r>
              <a:rPr sz="1200" b="1" dirty="0" smtClean="0">
                <a:solidFill>
                  <a:srgbClr val="EA1D2B"/>
                </a:solidFill>
                <a:latin typeface="Open Sans"/>
                <a:cs typeface="Open Sans"/>
              </a:rPr>
              <a:t>All</a:t>
            </a:r>
            <a:r>
              <a:rPr sz="1200" b="1" spc="5" dirty="0" smtClean="0">
                <a:solidFill>
                  <a:srgbClr val="EA1D2B"/>
                </a:solidFill>
                <a:latin typeface="Open Sans"/>
                <a:cs typeface="Open Sans"/>
              </a:rPr>
              <a:t> </a:t>
            </a:r>
            <a:r>
              <a:rPr sz="1200" b="1" dirty="0" smtClean="0">
                <a:solidFill>
                  <a:srgbClr val="EA1D2B"/>
                </a:solidFill>
                <a:latin typeface="Open Sans"/>
                <a:cs typeface="Open Sans"/>
              </a:rPr>
              <a:t>Positions</a:t>
            </a:r>
            <a:r>
              <a:rPr lang="en-US" sz="1200" b="1" dirty="0" smtClean="0">
                <a:solidFill>
                  <a:srgbClr val="EA1D2B"/>
                </a:solidFill>
                <a:latin typeface="Open Sans"/>
                <a:cs typeface="Open Sans"/>
              </a:rPr>
              <a:t>)</a:t>
            </a:r>
            <a:endParaRPr sz="1200" dirty="0">
              <a:latin typeface="Open Sans"/>
              <a:cs typeface="Open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4370" y="2084598"/>
            <a:ext cx="1535430" cy="3097002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sz="1000" b="1" spc="-20" dirty="0">
                <a:solidFill>
                  <a:srgbClr val="231F20"/>
                </a:solidFill>
                <a:latin typeface="Open Sans"/>
                <a:cs typeface="Open Sans"/>
              </a:rPr>
              <a:t>Building</a:t>
            </a:r>
            <a:r>
              <a:rPr sz="1000" b="1" spc="-4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20" dirty="0">
                <a:solidFill>
                  <a:srgbClr val="231F20"/>
                </a:solidFill>
                <a:latin typeface="Open Sans"/>
                <a:cs typeface="Open Sans"/>
              </a:rPr>
              <a:t>Signage</a:t>
            </a:r>
            <a:endParaRPr sz="1000" dirty="0">
              <a:latin typeface="Open Sans"/>
              <a:cs typeface="Open Sans"/>
            </a:endParaRPr>
          </a:p>
          <a:p>
            <a:pPr marL="73025" indent="-60325">
              <a:lnSpc>
                <a:spcPct val="100000"/>
              </a:lnSpc>
              <a:spcBef>
                <a:spcPts val="200"/>
              </a:spcBef>
              <a:buChar char="•"/>
              <a:tabLst>
                <a:tab pos="73660" algn="l"/>
              </a:tabLst>
            </a:pPr>
            <a:r>
              <a:rPr sz="800" spc="-15" dirty="0">
                <a:solidFill>
                  <a:srgbClr val="231F20"/>
                </a:solidFill>
                <a:latin typeface="Open Sans"/>
                <a:cs typeface="Open Sans"/>
              </a:rPr>
              <a:t>Real </a:t>
            </a:r>
            <a:r>
              <a:rPr sz="800" spc="-20" dirty="0">
                <a:solidFill>
                  <a:srgbClr val="231F20"/>
                </a:solidFill>
                <a:latin typeface="Open Sans"/>
                <a:cs typeface="Open Sans"/>
              </a:rPr>
              <a:t>Estate/Yard</a:t>
            </a:r>
            <a:r>
              <a:rPr sz="800" spc="-6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Open Sans"/>
                <a:cs typeface="Open Sans"/>
              </a:rPr>
              <a:t>Sign</a:t>
            </a:r>
            <a:endParaRPr sz="800" dirty="0">
              <a:latin typeface="Open Sans"/>
              <a:cs typeface="Open Sans"/>
            </a:endParaRPr>
          </a:p>
          <a:p>
            <a:pPr marL="73025" indent="-60325">
              <a:lnSpc>
                <a:spcPct val="100000"/>
              </a:lnSpc>
              <a:spcBef>
                <a:spcPts val="240"/>
              </a:spcBef>
              <a:buChar char="•"/>
              <a:tabLst>
                <a:tab pos="73660" algn="l"/>
              </a:tabLst>
            </a:pPr>
            <a:r>
              <a:rPr sz="800" spc="-20" dirty="0">
                <a:solidFill>
                  <a:srgbClr val="231F20"/>
                </a:solidFill>
                <a:latin typeface="Open Sans"/>
                <a:cs typeface="Open Sans"/>
              </a:rPr>
              <a:t>Building</a:t>
            </a:r>
            <a:r>
              <a:rPr sz="800" spc="-114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Open Sans"/>
                <a:cs typeface="Open Sans"/>
              </a:rPr>
              <a:t>Banner</a:t>
            </a:r>
            <a:endParaRPr sz="800" dirty="0">
              <a:latin typeface="Open Sans"/>
              <a:cs typeface="Open Sans"/>
            </a:endParaRPr>
          </a:p>
          <a:p>
            <a:pPr marL="73025" indent="-60325">
              <a:lnSpc>
                <a:spcPct val="100000"/>
              </a:lnSpc>
              <a:spcBef>
                <a:spcPts val="240"/>
              </a:spcBef>
              <a:buChar char="•"/>
              <a:tabLst>
                <a:tab pos="73660" algn="l"/>
              </a:tabLst>
            </a:pPr>
            <a:r>
              <a:rPr sz="800" spc="-20" dirty="0">
                <a:solidFill>
                  <a:srgbClr val="231F20"/>
                </a:solidFill>
                <a:latin typeface="Open Sans"/>
                <a:cs typeface="Open Sans"/>
              </a:rPr>
              <a:t>Feather</a:t>
            </a:r>
            <a:r>
              <a:rPr sz="800" spc="-114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Open Sans"/>
                <a:cs typeface="Open Sans"/>
              </a:rPr>
              <a:t>Banner</a:t>
            </a:r>
            <a:endParaRPr sz="800" dirty="0">
              <a:latin typeface="Open Sans"/>
              <a:cs typeface="Open Sans"/>
            </a:endParaRPr>
          </a:p>
          <a:p>
            <a:pPr marL="73025" indent="-60325">
              <a:lnSpc>
                <a:spcPct val="100000"/>
              </a:lnSpc>
              <a:spcBef>
                <a:spcPts val="240"/>
              </a:spcBef>
              <a:buChar char="•"/>
              <a:tabLst>
                <a:tab pos="73660" algn="l"/>
              </a:tabLst>
            </a:pPr>
            <a:r>
              <a:rPr sz="800" spc="-20" dirty="0">
                <a:solidFill>
                  <a:srgbClr val="231F20"/>
                </a:solidFill>
                <a:latin typeface="Open Sans"/>
                <a:cs typeface="Open Sans"/>
              </a:rPr>
              <a:t>Pop-up</a:t>
            </a:r>
            <a:r>
              <a:rPr sz="800" spc="-114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Open Sans"/>
                <a:cs typeface="Open Sans"/>
              </a:rPr>
              <a:t>Banner</a:t>
            </a:r>
            <a:endParaRPr sz="800" dirty="0">
              <a:latin typeface="Open Sans"/>
              <a:cs typeface="Open Sans"/>
            </a:endParaRPr>
          </a:p>
          <a:p>
            <a:pPr marL="73025" indent="-60325">
              <a:lnSpc>
                <a:spcPct val="100000"/>
              </a:lnSpc>
              <a:spcBef>
                <a:spcPts val="240"/>
              </a:spcBef>
              <a:buChar char="•"/>
              <a:tabLst>
                <a:tab pos="73660" algn="l"/>
              </a:tabLst>
            </a:pPr>
            <a:r>
              <a:rPr sz="800" spc="-20" dirty="0">
                <a:solidFill>
                  <a:srgbClr val="231F20"/>
                </a:solidFill>
                <a:latin typeface="Open Sans"/>
                <a:cs typeface="Open Sans"/>
              </a:rPr>
              <a:t>Sidewalk Sandwich</a:t>
            </a:r>
            <a:r>
              <a:rPr sz="800" spc="-6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Open Sans"/>
                <a:cs typeface="Open Sans"/>
              </a:rPr>
              <a:t>Sign</a:t>
            </a:r>
            <a:endParaRPr sz="80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1000" b="1" spc="-20" dirty="0">
                <a:solidFill>
                  <a:srgbClr val="231F20"/>
                </a:solidFill>
                <a:latin typeface="Open Sans"/>
                <a:cs typeface="Open Sans"/>
              </a:rPr>
              <a:t>Front </a:t>
            </a:r>
            <a:r>
              <a:rPr sz="1000" b="1" spc="-15" dirty="0">
                <a:solidFill>
                  <a:srgbClr val="231F20"/>
                </a:solidFill>
                <a:latin typeface="Open Sans"/>
                <a:cs typeface="Open Sans"/>
              </a:rPr>
              <a:t>of </a:t>
            </a:r>
            <a:r>
              <a:rPr sz="1000" b="1" spc="-20" dirty="0">
                <a:solidFill>
                  <a:srgbClr val="231F20"/>
                </a:solidFill>
                <a:latin typeface="Open Sans"/>
                <a:cs typeface="Open Sans"/>
              </a:rPr>
              <a:t>House</a:t>
            </a:r>
            <a:r>
              <a:rPr sz="1000" b="1" spc="-15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20" dirty="0" smtClean="0">
                <a:solidFill>
                  <a:srgbClr val="231F20"/>
                </a:solidFill>
                <a:latin typeface="Open Sans"/>
                <a:cs typeface="Open Sans"/>
              </a:rPr>
              <a:t>Materials</a:t>
            </a:r>
            <a:endParaRPr sz="1000" dirty="0" smtClean="0">
              <a:latin typeface="Open Sans"/>
              <a:cs typeface="Open Sans"/>
            </a:endParaRPr>
          </a:p>
          <a:p>
            <a:pPr marL="73025" indent="-60325">
              <a:lnSpc>
                <a:spcPct val="100000"/>
              </a:lnSpc>
              <a:spcBef>
                <a:spcPts val="200"/>
              </a:spcBef>
              <a:buChar char="•"/>
              <a:tabLst>
                <a:tab pos="73660" algn="l"/>
              </a:tabLst>
            </a:pPr>
            <a:r>
              <a:rPr sz="800" spc="-15" dirty="0" smtClean="0">
                <a:solidFill>
                  <a:srgbClr val="231F20"/>
                </a:solidFill>
                <a:latin typeface="Open Sans"/>
                <a:cs typeface="Open Sans"/>
              </a:rPr>
              <a:t>Door</a:t>
            </a:r>
            <a:r>
              <a:rPr sz="800" spc="-40" dirty="0" smtClean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20" dirty="0" smtClean="0">
                <a:solidFill>
                  <a:srgbClr val="231F20"/>
                </a:solidFill>
                <a:latin typeface="Open Sans"/>
                <a:cs typeface="Open Sans"/>
              </a:rPr>
              <a:t>Clings</a:t>
            </a:r>
            <a:endParaRPr sz="800" dirty="0">
              <a:latin typeface="Open Sans"/>
              <a:cs typeface="Open Sans"/>
            </a:endParaRPr>
          </a:p>
          <a:p>
            <a:pPr marL="73025" indent="-60325">
              <a:lnSpc>
                <a:spcPct val="100000"/>
              </a:lnSpc>
              <a:spcBef>
                <a:spcPts val="240"/>
              </a:spcBef>
              <a:buChar char="•"/>
              <a:tabLst>
                <a:tab pos="73660" algn="l"/>
              </a:tabLst>
            </a:pPr>
            <a:r>
              <a:rPr sz="800" spc="-15" dirty="0" smtClean="0">
                <a:solidFill>
                  <a:srgbClr val="231F20"/>
                </a:solidFill>
                <a:latin typeface="Open Sans"/>
                <a:cs typeface="Open Sans"/>
              </a:rPr>
              <a:t>Life </a:t>
            </a:r>
            <a:r>
              <a:rPr sz="800" spc="-20" dirty="0">
                <a:solidFill>
                  <a:srgbClr val="231F20"/>
                </a:solidFill>
                <a:latin typeface="Open Sans"/>
                <a:cs typeface="Open Sans"/>
              </a:rPr>
              <a:t>Unboxed </a:t>
            </a:r>
            <a:r>
              <a:rPr sz="800" spc="-15" dirty="0">
                <a:solidFill>
                  <a:srgbClr val="231F20"/>
                </a:solidFill>
                <a:latin typeface="Open Sans"/>
                <a:cs typeface="Open Sans"/>
              </a:rPr>
              <a:t>EDU</a:t>
            </a:r>
            <a:r>
              <a:rPr sz="800" spc="-8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20" dirty="0" smtClean="0">
                <a:solidFill>
                  <a:srgbClr val="231F20"/>
                </a:solidFill>
                <a:latin typeface="Open Sans"/>
                <a:cs typeface="Open Sans"/>
              </a:rPr>
              <a:t>Poster</a:t>
            </a:r>
            <a:endParaRPr lang="en-US" sz="800" spc="-20" dirty="0" smtClean="0">
              <a:solidFill>
                <a:srgbClr val="231F20"/>
              </a:solidFill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lang="en-US" sz="1000" b="1" spc="-20" dirty="0">
                <a:solidFill>
                  <a:srgbClr val="231F20"/>
                </a:solidFill>
                <a:latin typeface="Open Sans"/>
                <a:cs typeface="Open Sans"/>
              </a:rPr>
              <a:t>Advertising</a:t>
            </a:r>
            <a:endParaRPr lang="en-US" sz="1000" dirty="0">
              <a:latin typeface="Open Sans"/>
              <a:cs typeface="Open Sans"/>
            </a:endParaRPr>
          </a:p>
          <a:p>
            <a:pPr marL="73025" indent="-60325">
              <a:lnSpc>
                <a:spcPct val="100000"/>
              </a:lnSpc>
              <a:spcBef>
                <a:spcPts val="200"/>
              </a:spcBef>
              <a:buChar char="•"/>
              <a:tabLst>
                <a:tab pos="73660" algn="l"/>
              </a:tabLst>
            </a:pPr>
            <a:r>
              <a:rPr lang="en-US" sz="800" spc="-20" dirty="0">
                <a:solidFill>
                  <a:srgbClr val="231F20"/>
                </a:solidFill>
                <a:latin typeface="Open Sans"/>
                <a:cs typeface="Open Sans"/>
              </a:rPr>
              <a:t>Print</a:t>
            </a:r>
            <a:r>
              <a:rPr lang="en-US" sz="800" spc="-4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lang="en-US" sz="800" spc="-20" dirty="0">
                <a:solidFill>
                  <a:srgbClr val="231F20"/>
                </a:solidFill>
                <a:latin typeface="Open Sans"/>
                <a:cs typeface="Open Sans"/>
              </a:rPr>
              <a:t>Ads</a:t>
            </a:r>
            <a:endParaRPr lang="en-US" sz="800" dirty="0">
              <a:latin typeface="Open Sans"/>
              <a:cs typeface="Open Sans"/>
            </a:endParaRPr>
          </a:p>
          <a:p>
            <a:pPr marL="73025" indent="-60325">
              <a:lnSpc>
                <a:spcPct val="100000"/>
              </a:lnSpc>
              <a:spcBef>
                <a:spcPts val="240"/>
              </a:spcBef>
              <a:buChar char="•"/>
              <a:tabLst>
                <a:tab pos="73660" algn="l"/>
              </a:tabLst>
            </a:pPr>
            <a:r>
              <a:rPr lang="en-US" sz="800" spc="-20" dirty="0">
                <a:solidFill>
                  <a:srgbClr val="231F20"/>
                </a:solidFill>
                <a:latin typeface="Open Sans"/>
                <a:cs typeface="Open Sans"/>
              </a:rPr>
              <a:t>Digital</a:t>
            </a:r>
            <a:r>
              <a:rPr lang="en-US" sz="800" spc="-4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lang="en-US" sz="800" spc="-20" dirty="0">
                <a:solidFill>
                  <a:srgbClr val="231F20"/>
                </a:solidFill>
                <a:latin typeface="Open Sans"/>
                <a:cs typeface="Open Sans"/>
              </a:rPr>
              <a:t>Ads</a:t>
            </a:r>
          </a:p>
          <a:p>
            <a:pPr marL="73025" indent="-60325">
              <a:lnSpc>
                <a:spcPct val="100000"/>
              </a:lnSpc>
              <a:spcBef>
                <a:spcPts val="240"/>
              </a:spcBef>
              <a:buChar char="•"/>
              <a:tabLst>
                <a:tab pos="73660" algn="l"/>
              </a:tabLst>
            </a:pPr>
            <a:r>
              <a:rPr lang="en-US" sz="800" spc="-20" dirty="0">
                <a:solidFill>
                  <a:srgbClr val="231F20"/>
                </a:solidFill>
                <a:latin typeface="Open Sans"/>
                <a:cs typeface="Open Sans"/>
              </a:rPr>
              <a:t>Digital Videos</a:t>
            </a:r>
            <a:endParaRPr lang="en-US" sz="80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lang="en-US" sz="1000" b="1" spc="-20" dirty="0">
                <a:solidFill>
                  <a:srgbClr val="231F20"/>
                </a:solidFill>
                <a:latin typeface="Open Sans"/>
                <a:cs typeface="Open Sans"/>
              </a:rPr>
              <a:t>Additional</a:t>
            </a:r>
            <a:r>
              <a:rPr lang="en-US" sz="1000" b="1" spc="-9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lang="en-US" sz="1000" b="1" spc="-25" dirty="0">
                <a:solidFill>
                  <a:srgbClr val="231F20"/>
                </a:solidFill>
                <a:latin typeface="Open Sans"/>
                <a:cs typeface="Open Sans"/>
              </a:rPr>
              <a:t>Resources</a:t>
            </a:r>
            <a:endParaRPr lang="en-US" sz="1000" dirty="0">
              <a:latin typeface="Open Sans"/>
              <a:cs typeface="Open Sans"/>
            </a:endParaRPr>
          </a:p>
          <a:p>
            <a:pPr marL="73025" indent="-60325">
              <a:lnSpc>
                <a:spcPct val="100000"/>
              </a:lnSpc>
              <a:spcBef>
                <a:spcPts val="200"/>
              </a:spcBef>
              <a:buChar char="•"/>
              <a:tabLst>
                <a:tab pos="73660" algn="l"/>
              </a:tabLst>
            </a:pPr>
            <a:r>
              <a:rPr lang="en-US" sz="800" spc="-20" dirty="0">
                <a:solidFill>
                  <a:srgbClr val="231F20"/>
                </a:solidFill>
                <a:latin typeface="Open Sans"/>
                <a:cs typeface="Open Sans"/>
              </a:rPr>
              <a:t>Scouting</a:t>
            </a:r>
            <a:r>
              <a:rPr lang="en-US" sz="800" spc="-4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lang="en-US" sz="800" spc="-20" dirty="0">
                <a:solidFill>
                  <a:srgbClr val="231F20"/>
                </a:solidFill>
                <a:latin typeface="Open Sans"/>
                <a:cs typeface="Open Sans"/>
              </a:rPr>
              <a:t>Cards</a:t>
            </a:r>
            <a:endParaRPr lang="en-US" sz="800" dirty="0">
              <a:latin typeface="Open Sans"/>
              <a:cs typeface="Open Sans"/>
            </a:endParaRPr>
          </a:p>
          <a:p>
            <a:pPr marL="73025" indent="-60325">
              <a:lnSpc>
                <a:spcPct val="100000"/>
              </a:lnSpc>
              <a:spcBef>
                <a:spcPts val="240"/>
              </a:spcBef>
              <a:buChar char="•"/>
              <a:tabLst>
                <a:tab pos="73660" algn="l"/>
              </a:tabLst>
            </a:pPr>
            <a:r>
              <a:rPr lang="en-US" sz="800" spc="-20" dirty="0" err="1">
                <a:solidFill>
                  <a:srgbClr val="231F20"/>
                </a:solidFill>
                <a:latin typeface="Open Sans"/>
                <a:cs typeface="Open Sans"/>
              </a:rPr>
              <a:t>Boxtoppers</a:t>
            </a:r>
            <a:endParaRPr lang="en-US" sz="800" dirty="0">
              <a:latin typeface="Open Sans"/>
              <a:cs typeface="Open Sans"/>
            </a:endParaRPr>
          </a:p>
          <a:p>
            <a:pPr marL="73025" indent="-60325">
              <a:lnSpc>
                <a:spcPct val="100000"/>
              </a:lnSpc>
              <a:spcBef>
                <a:spcPts val="240"/>
              </a:spcBef>
              <a:buChar char="•"/>
              <a:tabLst>
                <a:tab pos="73660" algn="l"/>
              </a:tabLst>
            </a:pPr>
            <a:r>
              <a:rPr lang="en-US" sz="800" spc="-15" dirty="0">
                <a:solidFill>
                  <a:srgbClr val="231F20"/>
                </a:solidFill>
                <a:latin typeface="Open Sans"/>
                <a:cs typeface="Open Sans"/>
              </a:rPr>
              <a:t>Buck</a:t>
            </a:r>
            <a:r>
              <a:rPr lang="en-US" sz="800" spc="-4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lang="en-US" sz="800" spc="-20" dirty="0">
                <a:solidFill>
                  <a:srgbClr val="231F20"/>
                </a:solidFill>
                <a:latin typeface="Open Sans"/>
                <a:cs typeface="Open Sans"/>
              </a:rPr>
              <a:t>Slips</a:t>
            </a:r>
          </a:p>
          <a:p>
            <a:pPr marL="73025" indent="-60325">
              <a:lnSpc>
                <a:spcPct val="100000"/>
              </a:lnSpc>
              <a:spcBef>
                <a:spcPts val="240"/>
              </a:spcBef>
              <a:buChar char="•"/>
              <a:tabLst>
                <a:tab pos="73660" algn="l"/>
              </a:tabLst>
            </a:pPr>
            <a:r>
              <a:rPr lang="en-US" sz="800" spc="-20" dirty="0">
                <a:solidFill>
                  <a:srgbClr val="231F20"/>
                </a:solidFill>
                <a:latin typeface="Open Sans"/>
                <a:cs typeface="Open Sans"/>
              </a:rPr>
              <a:t>Driver Car Window Decal</a:t>
            </a:r>
            <a:endParaRPr lang="en-US" sz="80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  <a:tabLst>
                <a:tab pos="73660" algn="l"/>
              </a:tabLst>
            </a:pPr>
            <a:endParaRPr sz="800" dirty="0">
              <a:latin typeface="Open Sans"/>
              <a:cs typeface="Open San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81426" y="6478414"/>
            <a:ext cx="4298315" cy="661670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sz="1000" b="1" spc="-25" dirty="0">
                <a:solidFill>
                  <a:srgbClr val="231F20"/>
                </a:solidFill>
                <a:latin typeface="Open Sans"/>
                <a:cs typeface="Open Sans"/>
              </a:rPr>
              <a:t>Back</a:t>
            </a:r>
            <a:r>
              <a:rPr sz="1000" b="1" spc="-8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20" dirty="0">
                <a:solidFill>
                  <a:srgbClr val="231F20"/>
                </a:solidFill>
                <a:latin typeface="Open Sans"/>
                <a:cs typeface="Open Sans"/>
              </a:rPr>
              <a:t>of</a:t>
            </a:r>
            <a:r>
              <a:rPr sz="1000" b="1" spc="-8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Open Sans"/>
                <a:cs typeface="Open Sans"/>
              </a:rPr>
              <a:t>House</a:t>
            </a:r>
            <a:r>
              <a:rPr sz="1000" b="1" spc="-6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25" dirty="0">
                <a:solidFill>
                  <a:srgbClr val="231F20"/>
                </a:solidFill>
                <a:latin typeface="Open Sans"/>
                <a:cs typeface="Open Sans"/>
              </a:rPr>
              <a:t>Life</a:t>
            </a:r>
            <a:r>
              <a:rPr sz="1000" b="1" spc="-6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Open Sans"/>
                <a:cs typeface="Open Sans"/>
              </a:rPr>
              <a:t>Unboxed</a:t>
            </a:r>
            <a:r>
              <a:rPr sz="1000" b="1" spc="-6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Open Sans"/>
                <a:cs typeface="Open Sans"/>
              </a:rPr>
              <a:t>Materials</a:t>
            </a:r>
            <a:endParaRPr sz="1000" dirty="0">
              <a:latin typeface="Open Sans"/>
              <a:cs typeface="Open Sans"/>
            </a:endParaRPr>
          </a:p>
          <a:p>
            <a:pPr marL="12700" marR="5080">
              <a:lnSpc>
                <a:spcPts val="1200"/>
              </a:lnSpc>
              <a:spcBef>
                <a:spcPts val="40"/>
              </a:spcBef>
            </a:pPr>
            <a:r>
              <a:rPr sz="800" spc="-15" dirty="0">
                <a:solidFill>
                  <a:srgbClr val="231F20"/>
                </a:solidFill>
                <a:latin typeface="Open Sans"/>
                <a:cs typeface="Open Sans"/>
              </a:rPr>
              <a:t>When you </a:t>
            </a:r>
            <a:r>
              <a:rPr sz="800" spc="-20" dirty="0">
                <a:solidFill>
                  <a:srgbClr val="231F20"/>
                </a:solidFill>
                <a:latin typeface="Open Sans"/>
                <a:cs typeface="Open Sans"/>
              </a:rPr>
              <a:t>prominently display </a:t>
            </a:r>
            <a:r>
              <a:rPr sz="800" spc="-15" dirty="0">
                <a:solidFill>
                  <a:srgbClr val="231F20"/>
                </a:solidFill>
                <a:latin typeface="Open Sans"/>
                <a:cs typeface="Open Sans"/>
              </a:rPr>
              <a:t>Life </a:t>
            </a:r>
            <a:r>
              <a:rPr sz="800" spc="-20" dirty="0">
                <a:solidFill>
                  <a:srgbClr val="231F20"/>
                </a:solidFill>
                <a:latin typeface="Open Sans"/>
                <a:cs typeface="Open Sans"/>
              </a:rPr>
              <a:t>Unboxed messaging </a:t>
            </a:r>
            <a:r>
              <a:rPr sz="800" spc="-10" dirty="0">
                <a:solidFill>
                  <a:srgbClr val="231F20"/>
                </a:solidFill>
                <a:latin typeface="Open Sans"/>
                <a:cs typeface="Open Sans"/>
              </a:rPr>
              <a:t>in </a:t>
            </a:r>
            <a:r>
              <a:rPr sz="800" spc="-15" dirty="0">
                <a:solidFill>
                  <a:srgbClr val="231F20"/>
                </a:solidFill>
                <a:latin typeface="Open Sans"/>
                <a:cs typeface="Open Sans"/>
              </a:rPr>
              <a:t>the back </a:t>
            </a:r>
            <a:r>
              <a:rPr sz="800" spc="-10" dirty="0">
                <a:solidFill>
                  <a:srgbClr val="231F20"/>
                </a:solidFill>
                <a:latin typeface="Open Sans"/>
                <a:cs typeface="Open Sans"/>
              </a:rPr>
              <a:t>of </a:t>
            </a:r>
            <a:r>
              <a:rPr sz="800" spc="-20" dirty="0">
                <a:solidFill>
                  <a:srgbClr val="231F20"/>
                </a:solidFill>
                <a:latin typeface="Open Sans"/>
                <a:cs typeface="Open Sans"/>
              </a:rPr>
              <a:t>house, </a:t>
            </a:r>
            <a:r>
              <a:rPr sz="800" spc="-20" dirty="0" smtClean="0">
                <a:solidFill>
                  <a:srgbClr val="231F20"/>
                </a:solidFill>
                <a:latin typeface="Open Sans"/>
                <a:cs typeface="Open Sans"/>
              </a:rPr>
              <a:t>prospective</a:t>
            </a:r>
            <a:r>
              <a:rPr lang="en-US" sz="800" spc="-20" dirty="0" smtClean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20" dirty="0" smtClean="0">
                <a:solidFill>
                  <a:srgbClr val="231F20"/>
                </a:solidFill>
                <a:latin typeface="Open Sans"/>
                <a:cs typeface="Open Sans"/>
              </a:rPr>
              <a:t>employees </a:t>
            </a:r>
            <a:r>
              <a:rPr sz="800" spc="-15" dirty="0">
                <a:solidFill>
                  <a:srgbClr val="231F20"/>
                </a:solidFill>
                <a:latin typeface="Open Sans"/>
                <a:cs typeface="Open Sans"/>
              </a:rPr>
              <a:t>will pick </a:t>
            </a:r>
            <a:r>
              <a:rPr sz="800" spc="-10" dirty="0">
                <a:solidFill>
                  <a:srgbClr val="231F20"/>
                </a:solidFill>
                <a:latin typeface="Open Sans"/>
                <a:cs typeface="Open Sans"/>
              </a:rPr>
              <a:t>up on </a:t>
            </a:r>
            <a:r>
              <a:rPr sz="800" spc="-15" dirty="0">
                <a:solidFill>
                  <a:srgbClr val="231F20"/>
                </a:solidFill>
                <a:latin typeface="Open Sans"/>
                <a:cs typeface="Open Sans"/>
              </a:rPr>
              <a:t>the </a:t>
            </a:r>
            <a:r>
              <a:rPr sz="800" spc="-20" dirty="0">
                <a:solidFill>
                  <a:srgbClr val="231F20"/>
                </a:solidFill>
                <a:latin typeface="Open Sans"/>
                <a:cs typeface="Open Sans"/>
              </a:rPr>
              <a:t>excitement </a:t>
            </a:r>
            <a:r>
              <a:rPr sz="800" spc="-10" dirty="0">
                <a:solidFill>
                  <a:srgbClr val="231F20"/>
                </a:solidFill>
                <a:latin typeface="Open Sans"/>
                <a:cs typeface="Open Sans"/>
              </a:rPr>
              <a:t>of </a:t>
            </a:r>
            <a:r>
              <a:rPr sz="800" spc="-20" dirty="0">
                <a:solidFill>
                  <a:srgbClr val="231F20"/>
                </a:solidFill>
                <a:latin typeface="Open Sans"/>
                <a:cs typeface="Open Sans"/>
              </a:rPr>
              <a:t>what’s possible </a:t>
            </a:r>
            <a:r>
              <a:rPr sz="800" spc="-10" dirty="0">
                <a:solidFill>
                  <a:srgbClr val="231F20"/>
                </a:solidFill>
                <a:latin typeface="Open Sans"/>
                <a:cs typeface="Open Sans"/>
              </a:rPr>
              <a:t>at </a:t>
            </a:r>
            <a:r>
              <a:rPr sz="800" spc="-20" dirty="0">
                <a:solidFill>
                  <a:srgbClr val="231F20"/>
                </a:solidFill>
                <a:latin typeface="Open Sans"/>
                <a:cs typeface="Open Sans"/>
              </a:rPr>
              <a:t>Pizza </a:t>
            </a:r>
            <a:r>
              <a:rPr sz="800" spc="-15" dirty="0">
                <a:solidFill>
                  <a:srgbClr val="231F20"/>
                </a:solidFill>
                <a:latin typeface="Open Sans"/>
                <a:cs typeface="Open Sans"/>
              </a:rPr>
              <a:t>Hut. </a:t>
            </a:r>
            <a:r>
              <a:rPr sz="800" spc="-20" dirty="0">
                <a:solidFill>
                  <a:srgbClr val="231F20"/>
                </a:solidFill>
                <a:latin typeface="Open Sans"/>
                <a:cs typeface="Open Sans"/>
              </a:rPr>
              <a:t>Visit </a:t>
            </a:r>
            <a:r>
              <a:rPr sz="800" spc="-15" dirty="0">
                <a:solidFill>
                  <a:srgbClr val="231F20"/>
                </a:solidFill>
                <a:latin typeface="Open Sans"/>
                <a:cs typeface="Open Sans"/>
              </a:rPr>
              <a:t>the </a:t>
            </a:r>
            <a:r>
              <a:rPr sz="800" spc="-20" dirty="0">
                <a:solidFill>
                  <a:srgbClr val="231F20"/>
                </a:solidFill>
                <a:latin typeface="Open Sans"/>
                <a:cs typeface="Open Sans"/>
              </a:rPr>
              <a:t>Market </a:t>
            </a:r>
            <a:r>
              <a:rPr sz="800" spc="-20" dirty="0" smtClean="0">
                <a:solidFill>
                  <a:srgbClr val="231F20"/>
                </a:solidFill>
                <a:latin typeface="Open Sans"/>
                <a:cs typeface="Open Sans"/>
              </a:rPr>
              <a:t>Place</a:t>
            </a:r>
            <a:r>
              <a:rPr lang="en-US" sz="800" spc="-20" dirty="0" smtClean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10" dirty="0" smtClean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800" spc="-40" dirty="0" smtClean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Open Sans"/>
                <a:cs typeface="Open Sans"/>
              </a:rPr>
              <a:t>order</a:t>
            </a:r>
            <a:r>
              <a:rPr sz="8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1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8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8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15" dirty="0">
                <a:solidFill>
                  <a:srgbClr val="231F20"/>
                </a:solidFill>
                <a:latin typeface="Open Sans"/>
                <a:cs typeface="Open Sans"/>
              </a:rPr>
              <a:t>stay</a:t>
            </a:r>
            <a:r>
              <a:rPr sz="8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Open Sans"/>
                <a:cs typeface="Open Sans"/>
              </a:rPr>
              <a:t>current</a:t>
            </a:r>
            <a:r>
              <a:rPr sz="8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Open Sans"/>
                <a:cs typeface="Open Sans"/>
              </a:rPr>
              <a:t>on</a:t>
            </a:r>
            <a:r>
              <a:rPr sz="8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Open Sans"/>
                <a:cs typeface="Open Sans"/>
              </a:rPr>
              <a:t>what’s</a:t>
            </a:r>
            <a:r>
              <a:rPr sz="8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Open Sans"/>
                <a:cs typeface="Open Sans"/>
              </a:rPr>
              <a:t>available!</a:t>
            </a:r>
            <a:endParaRPr sz="800" dirty="0">
              <a:latin typeface="Open Sans"/>
              <a:cs typeface="Open San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57200" y="5638800"/>
            <a:ext cx="6858000" cy="0"/>
          </a:xfrm>
          <a:custGeom>
            <a:avLst/>
            <a:gdLst/>
            <a:ahLst/>
            <a:cxnLst/>
            <a:rect l="l" t="t" r="r" b="b"/>
            <a:pathLst>
              <a:path w="6858000">
                <a:moveTo>
                  <a:pt x="0" y="0"/>
                </a:moveTo>
                <a:lnTo>
                  <a:pt x="6858000" y="0"/>
                </a:lnTo>
              </a:path>
            </a:pathLst>
          </a:custGeom>
          <a:ln w="12700">
            <a:solidFill>
              <a:srgbClr val="E6E7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44500" y="6220227"/>
            <a:ext cx="2230755" cy="1224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A1D2B"/>
                </a:solidFill>
                <a:latin typeface="Open Sans"/>
                <a:cs typeface="Open Sans"/>
              </a:rPr>
              <a:t>Other </a:t>
            </a:r>
            <a:r>
              <a:rPr sz="1200" b="1" spc="-5" dirty="0">
                <a:solidFill>
                  <a:srgbClr val="EA1D2B"/>
                </a:solidFill>
                <a:latin typeface="Open Sans"/>
                <a:cs typeface="Open Sans"/>
              </a:rPr>
              <a:t>Recruitment</a:t>
            </a:r>
            <a:r>
              <a:rPr sz="1200" b="1" spc="-85" dirty="0">
                <a:solidFill>
                  <a:srgbClr val="EA1D2B"/>
                </a:solidFill>
                <a:latin typeface="Open Sans"/>
                <a:cs typeface="Open Sans"/>
              </a:rPr>
              <a:t> </a:t>
            </a:r>
            <a:r>
              <a:rPr sz="1200" b="1" dirty="0">
                <a:solidFill>
                  <a:srgbClr val="EA1D2B"/>
                </a:solidFill>
                <a:latin typeface="Open Sans"/>
                <a:cs typeface="Open Sans"/>
              </a:rPr>
              <a:t>Materials</a:t>
            </a:r>
            <a:endParaRPr sz="1200" dirty="0">
              <a:latin typeface="Open Sans"/>
              <a:cs typeface="Open Sans"/>
            </a:endParaRPr>
          </a:p>
          <a:p>
            <a:pPr marL="12700" marR="154305">
              <a:lnSpc>
                <a:spcPct val="123300"/>
              </a:lnSpc>
              <a:spcBef>
                <a:spcPts val="560"/>
              </a:spcBef>
            </a:pPr>
            <a:r>
              <a:rPr sz="1000" b="1" spc="-15" dirty="0">
                <a:solidFill>
                  <a:srgbClr val="231F20"/>
                </a:solidFill>
                <a:latin typeface="Open Sans"/>
                <a:cs typeface="Open Sans"/>
              </a:rPr>
              <a:t>Your </a:t>
            </a:r>
            <a:r>
              <a:rPr sz="1000" b="1" spc="-25" dirty="0">
                <a:solidFill>
                  <a:srgbClr val="231F20"/>
                </a:solidFill>
                <a:latin typeface="Open Sans"/>
                <a:cs typeface="Open Sans"/>
              </a:rPr>
              <a:t>Roadmap </a:t>
            </a:r>
            <a:r>
              <a:rPr sz="1000" b="1" spc="-15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1000" b="1" spc="-15">
                <a:solidFill>
                  <a:srgbClr val="231F20"/>
                </a:solidFill>
                <a:latin typeface="Open Sans"/>
                <a:cs typeface="Open Sans"/>
              </a:rPr>
              <a:t>Life </a:t>
            </a:r>
            <a:r>
              <a:rPr sz="1000" b="1" spc="-20" smtClean="0">
                <a:solidFill>
                  <a:srgbClr val="231F20"/>
                </a:solidFill>
                <a:latin typeface="Open Sans"/>
                <a:cs typeface="Open Sans"/>
              </a:rPr>
              <a:t>Unboxed</a:t>
            </a:r>
            <a:r>
              <a:rPr lang="en-US" sz="1000" b="1" spc="-20" smtClean="0">
                <a:solidFill>
                  <a:srgbClr val="231F20"/>
                </a:solidFill>
                <a:latin typeface="Open Sans"/>
                <a:cs typeface="Open Sans"/>
              </a:rPr>
              <a:t>  </a:t>
            </a:r>
            <a:r>
              <a:rPr sz="800" spc="-15" smtClean="0">
                <a:solidFill>
                  <a:srgbClr val="231F20"/>
                </a:solidFill>
                <a:latin typeface="Open Sans"/>
                <a:cs typeface="Open Sans"/>
              </a:rPr>
              <a:t>This </a:t>
            </a:r>
            <a:r>
              <a:rPr sz="800" spc="-20" dirty="0">
                <a:solidFill>
                  <a:srgbClr val="231F20"/>
                </a:solidFill>
                <a:latin typeface="Open Sans"/>
                <a:cs typeface="Open Sans"/>
              </a:rPr>
              <a:t>one-pager walks </a:t>
            </a:r>
            <a:r>
              <a:rPr sz="800" spc="-15" dirty="0">
                <a:solidFill>
                  <a:srgbClr val="231F20"/>
                </a:solidFill>
                <a:latin typeface="Open Sans"/>
                <a:cs typeface="Open Sans"/>
              </a:rPr>
              <a:t>you </a:t>
            </a:r>
            <a:r>
              <a:rPr sz="800" spc="-20" dirty="0">
                <a:solidFill>
                  <a:srgbClr val="231F20"/>
                </a:solidFill>
                <a:latin typeface="Open Sans"/>
                <a:cs typeface="Open Sans"/>
              </a:rPr>
              <a:t>through </a:t>
            </a:r>
            <a:r>
              <a:rPr sz="800" spc="-20" dirty="0" smtClean="0">
                <a:solidFill>
                  <a:srgbClr val="231F20"/>
                </a:solidFill>
                <a:latin typeface="Open Sans"/>
                <a:cs typeface="Open Sans"/>
              </a:rPr>
              <a:t>everything</a:t>
            </a:r>
            <a:r>
              <a:rPr lang="en-US" sz="800" spc="-20" dirty="0" smtClean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15" dirty="0" smtClean="0">
                <a:solidFill>
                  <a:srgbClr val="231F20"/>
                </a:solidFill>
                <a:latin typeface="Open Sans"/>
                <a:cs typeface="Open Sans"/>
              </a:rPr>
              <a:t>from </a:t>
            </a:r>
            <a:r>
              <a:rPr sz="800" spc="-20" dirty="0">
                <a:solidFill>
                  <a:srgbClr val="231F20"/>
                </a:solidFill>
                <a:latin typeface="Open Sans"/>
                <a:cs typeface="Open Sans"/>
              </a:rPr>
              <a:t>attracting </a:t>
            </a:r>
            <a:r>
              <a:rPr sz="800" spc="-10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800" spc="-20" dirty="0">
                <a:solidFill>
                  <a:srgbClr val="231F20"/>
                </a:solidFill>
                <a:latin typeface="Open Sans"/>
                <a:cs typeface="Open Sans"/>
              </a:rPr>
              <a:t>onboarding </a:t>
            </a:r>
            <a:r>
              <a:rPr sz="800" spc="-10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800" spc="-20" dirty="0" smtClean="0">
                <a:solidFill>
                  <a:srgbClr val="231F20"/>
                </a:solidFill>
                <a:latin typeface="Open Sans"/>
                <a:cs typeface="Open Sans"/>
              </a:rPr>
              <a:t>developing</a:t>
            </a:r>
            <a:r>
              <a:rPr lang="en-US" sz="800" spc="-20" dirty="0" smtClean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20" dirty="0" smtClean="0">
                <a:solidFill>
                  <a:srgbClr val="231F20"/>
                </a:solidFill>
                <a:latin typeface="Open Sans"/>
                <a:cs typeface="Open Sans"/>
              </a:rPr>
              <a:t>high-performing </a:t>
            </a:r>
            <a:r>
              <a:rPr sz="800" spc="-15" dirty="0">
                <a:solidFill>
                  <a:srgbClr val="231F20"/>
                </a:solidFill>
                <a:latin typeface="Open Sans"/>
                <a:cs typeface="Open Sans"/>
              </a:rPr>
              <a:t>team </a:t>
            </a:r>
            <a:r>
              <a:rPr sz="800" spc="-20" dirty="0">
                <a:solidFill>
                  <a:srgbClr val="231F20"/>
                </a:solidFill>
                <a:latin typeface="Open Sans"/>
                <a:cs typeface="Open Sans"/>
              </a:rPr>
              <a:t>members </a:t>
            </a:r>
            <a:r>
              <a:rPr sz="800" spc="-15" dirty="0">
                <a:solidFill>
                  <a:srgbClr val="231F20"/>
                </a:solidFill>
                <a:latin typeface="Open Sans"/>
                <a:cs typeface="Open Sans"/>
              </a:rPr>
              <a:t>with </a:t>
            </a: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a </a:t>
            </a:r>
            <a:r>
              <a:rPr sz="800" spc="-20" dirty="0" smtClean="0">
                <a:solidFill>
                  <a:srgbClr val="231F20"/>
                </a:solidFill>
                <a:latin typeface="Open Sans"/>
                <a:cs typeface="Open Sans"/>
              </a:rPr>
              <a:t>Life</a:t>
            </a:r>
            <a:r>
              <a:rPr lang="en-US" sz="800" spc="-20" dirty="0" smtClean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20" dirty="0" smtClean="0">
                <a:solidFill>
                  <a:srgbClr val="231F20"/>
                </a:solidFill>
                <a:latin typeface="Open Sans"/>
                <a:cs typeface="Open Sans"/>
              </a:rPr>
              <a:t>Unboxed </a:t>
            </a:r>
            <a:r>
              <a:rPr sz="800" spc="-20" dirty="0">
                <a:solidFill>
                  <a:srgbClr val="231F20"/>
                </a:solidFill>
                <a:latin typeface="Open Sans"/>
                <a:cs typeface="Open Sans"/>
              </a:rPr>
              <a:t>focus. </a:t>
            </a:r>
            <a:r>
              <a:rPr sz="800" spc="-15" dirty="0">
                <a:solidFill>
                  <a:srgbClr val="231F20"/>
                </a:solidFill>
                <a:latin typeface="Open Sans"/>
                <a:cs typeface="Open Sans"/>
              </a:rPr>
              <a:t>Find this </a:t>
            </a:r>
            <a:r>
              <a:rPr sz="800" spc="-20" dirty="0">
                <a:solidFill>
                  <a:srgbClr val="231F20"/>
                </a:solidFill>
                <a:latin typeface="Open Sans"/>
                <a:cs typeface="Open Sans"/>
              </a:rPr>
              <a:t>helpful guide </a:t>
            </a:r>
            <a:r>
              <a:rPr sz="800" spc="-10" dirty="0">
                <a:solidFill>
                  <a:srgbClr val="231F20"/>
                </a:solidFill>
                <a:latin typeface="Open Sans"/>
                <a:cs typeface="Open Sans"/>
              </a:rPr>
              <a:t>on </a:t>
            </a:r>
            <a:r>
              <a:rPr sz="800" spc="-20" dirty="0" smtClean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lang="en-US" sz="800" spc="-20" dirty="0" smtClean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15" dirty="0" smtClean="0">
                <a:solidFill>
                  <a:srgbClr val="231F20"/>
                </a:solidFill>
                <a:latin typeface="Open Sans"/>
                <a:cs typeface="Open Sans"/>
              </a:rPr>
              <a:t>Life </a:t>
            </a:r>
            <a:r>
              <a:rPr sz="800" spc="-20" dirty="0">
                <a:solidFill>
                  <a:srgbClr val="231F20"/>
                </a:solidFill>
                <a:latin typeface="Open Sans"/>
                <a:cs typeface="Open Sans"/>
              </a:rPr>
              <a:t>Unboxed </a:t>
            </a:r>
            <a:r>
              <a:rPr sz="800" spc="-15" dirty="0">
                <a:solidFill>
                  <a:srgbClr val="231F20"/>
                </a:solidFill>
                <a:latin typeface="Open Sans"/>
                <a:cs typeface="Open Sans"/>
              </a:rPr>
              <a:t>page </a:t>
            </a:r>
            <a:r>
              <a:rPr sz="800" spc="-10" dirty="0">
                <a:solidFill>
                  <a:srgbClr val="231F20"/>
                </a:solidFill>
                <a:latin typeface="Open Sans"/>
                <a:cs typeface="Open Sans"/>
              </a:rPr>
              <a:t>on </a:t>
            </a:r>
            <a:r>
              <a:rPr sz="800" spc="-15" dirty="0">
                <a:solidFill>
                  <a:srgbClr val="231F20"/>
                </a:solidFill>
                <a:latin typeface="Open Sans"/>
                <a:cs typeface="Open Sans"/>
              </a:rPr>
              <a:t>Hut</a:t>
            </a:r>
            <a:r>
              <a:rPr sz="800" spc="-1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Open Sans"/>
                <a:cs typeface="Open Sans"/>
              </a:rPr>
              <a:t>Link.</a:t>
            </a:r>
            <a:endParaRPr sz="800" dirty="0">
              <a:latin typeface="Open Sans"/>
              <a:cs typeface="Open San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44500" y="7545214"/>
            <a:ext cx="2148840" cy="814069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sz="1000" b="1" spc="-25" dirty="0">
                <a:solidFill>
                  <a:srgbClr val="231F20"/>
                </a:solidFill>
                <a:latin typeface="Open Sans"/>
                <a:cs typeface="Open Sans"/>
              </a:rPr>
              <a:t>Recruitment-Ready</a:t>
            </a:r>
            <a:r>
              <a:rPr sz="1000" b="1" spc="-5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25" dirty="0">
                <a:solidFill>
                  <a:srgbClr val="231F20"/>
                </a:solidFill>
                <a:latin typeface="Open Sans"/>
                <a:cs typeface="Open Sans"/>
              </a:rPr>
              <a:t>Checklist</a:t>
            </a:r>
            <a:endParaRPr sz="1000" dirty="0">
              <a:latin typeface="Open Sans"/>
              <a:cs typeface="Open Sans"/>
            </a:endParaRPr>
          </a:p>
          <a:p>
            <a:pPr marL="12700" marR="5080">
              <a:lnSpc>
                <a:spcPts val="1200"/>
              </a:lnSpc>
              <a:spcBef>
                <a:spcPts val="40"/>
              </a:spcBef>
            </a:pPr>
            <a:r>
              <a:rPr sz="800" spc="-10" dirty="0">
                <a:solidFill>
                  <a:srgbClr val="231F20"/>
                </a:solidFill>
                <a:latin typeface="Open Sans"/>
                <a:cs typeface="Open Sans"/>
              </a:rPr>
              <a:t>Is</a:t>
            </a:r>
            <a:r>
              <a:rPr sz="800" spc="-4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15" dirty="0">
                <a:solidFill>
                  <a:srgbClr val="231F20"/>
                </a:solidFill>
                <a:latin typeface="Open Sans"/>
                <a:cs typeface="Open Sans"/>
              </a:rPr>
              <a:t>your</a:t>
            </a:r>
            <a:r>
              <a:rPr sz="800" spc="-4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Open Sans"/>
                <a:cs typeface="Open Sans"/>
              </a:rPr>
              <a:t>store</a:t>
            </a:r>
            <a:r>
              <a:rPr sz="8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Open Sans"/>
                <a:cs typeface="Open Sans"/>
              </a:rPr>
              <a:t>ready</a:t>
            </a:r>
            <a:r>
              <a:rPr sz="800" spc="-4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800" spc="-4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Open Sans"/>
                <a:cs typeface="Open Sans"/>
              </a:rPr>
              <a:t>attract</a:t>
            </a:r>
            <a:r>
              <a:rPr sz="8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1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800" spc="-4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15" dirty="0">
                <a:solidFill>
                  <a:srgbClr val="231F20"/>
                </a:solidFill>
                <a:latin typeface="Open Sans"/>
                <a:cs typeface="Open Sans"/>
              </a:rPr>
              <a:t>keep</a:t>
            </a:r>
            <a:r>
              <a:rPr sz="8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15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800" spc="-4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20" dirty="0" smtClean="0">
                <a:solidFill>
                  <a:srgbClr val="231F20"/>
                </a:solidFill>
                <a:latin typeface="Open Sans"/>
                <a:cs typeface="Open Sans"/>
              </a:rPr>
              <a:t>best</a:t>
            </a:r>
            <a:r>
              <a:rPr lang="en-US" sz="800" spc="-20" dirty="0" smtClean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20" dirty="0" smtClean="0">
                <a:solidFill>
                  <a:srgbClr val="231F20"/>
                </a:solidFill>
                <a:latin typeface="Open Sans"/>
                <a:cs typeface="Open Sans"/>
              </a:rPr>
              <a:t>possible </a:t>
            </a:r>
            <a:r>
              <a:rPr sz="800" spc="-20" dirty="0">
                <a:solidFill>
                  <a:srgbClr val="231F20"/>
                </a:solidFill>
                <a:latin typeface="Open Sans"/>
                <a:cs typeface="Open Sans"/>
              </a:rPr>
              <a:t>people? We’ve developed </a:t>
            </a: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a </a:t>
            </a:r>
            <a:r>
              <a:rPr sz="800" spc="-20" dirty="0" smtClean="0">
                <a:solidFill>
                  <a:srgbClr val="231F20"/>
                </a:solidFill>
                <a:latin typeface="Open Sans"/>
                <a:cs typeface="Open Sans"/>
              </a:rPr>
              <a:t>complete</a:t>
            </a:r>
            <a:r>
              <a:rPr lang="en-US" sz="800" spc="-20" dirty="0" smtClean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20" dirty="0" smtClean="0">
                <a:solidFill>
                  <a:srgbClr val="231F20"/>
                </a:solidFill>
                <a:latin typeface="Open Sans"/>
                <a:cs typeface="Open Sans"/>
              </a:rPr>
              <a:t>checklist </a:t>
            </a:r>
            <a:r>
              <a:rPr sz="800" spc="-10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800" spc="-15" dirty="0">
                <a:solidFill>
                  <a:srgbClr val="231F20"/>
                </a:solidFill>
                <a:latin typeface="Open Sans"/>
                <a:cs typeface="Open Sans"/>
              </a:rPr>
              <a:t>help keep you </a:t>
            </a:r>
            <a:r>
              <a:rPr sz="800" spc="-20" dirty="0">
                <a:solidFill>
                  <a:srgbClr val="231F20"/>
                </a:solidFill>
                <a:latin typeface="Open Sans"/>
                <a:cs typeface="Open Sans"/>
              </a:rPr>
              <a:t>prepared. </a:t>
            </a:r>
            <a:r>
              <a:rPr sz="800" spc="-15" dirty="0">
                <a:solidFill>
                  <a:srgbClr val="231F20"/>
                </a:solidFill>
                <a:latin typeface="Open Sans"/>
                <a:cs typeface="Open Sans"/>
              </a:rPr>
              <a:t>Find </a:t>
            </a:r>
            <a:r>
              <a:rPr sz="800" spc="-20" dirty="0" smtClean="0">
                <a:solidFill>
                  <a:srgbClr val="231F20"/>
                </a:solidFill>
                <a:latin typeface="Open Sans"/>
                <a:cs typeface="Open Sans"/>
              </a:rPr>
              <a:t>it</a:t>
            </a:r>
            <a:r>
              <a:rPr lang="en-US" sz="800" spc="-20" dirty="0" smtClean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20" dirty="0" smtClean="0">
                <a:solidFill>
                  <a:srgbClr val="231F20"/>
                </a:solidFill>
                <a:latin typeface="Open Sans"/>
                <a:cs typeface="Open Sans"/>
              </a:rPr>
              <a:t>today </a:t>
            </a:r>
            <a:r>
              <a:rPr sz="800" spc="-10" dirty="0">
                <a:solidFill>
                  <a:srgbClr val="231F20"/>
                </a:solidFill>
                <a:latin typeface="Open Sans"/>
                <a:cs typeface="Open Sans"/>
              </a:rPr>
              <a:t>on </a:t>
            </a:r>
            <a:r>
              <a:rPr sz="800" spc="-15" dirty="0">
                <a:solidFill>
                  <a:srgbClr val="231F20"/>
                </a:solidFill>
                <a:latin typeface="Open Sans"/>
                <a:cs typeface="Open Sans"/>
              </a:rPr>
              <a:t>Hut</a:t>
            </a:r>
            <a:r>
              <a:rPr sz="800" spc="-8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Open Sans"/>
                <a:cs typeface="Open Sans"/>
              </a:rPr>
              <a:t>Link.</a:t>
            </a:r>
            <a:endParaRPr sz="800" dirty="0">
              <a:latin typeface="Open Sans"/>
              <a:cs typeface="Open San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800477" y="7381240"/>
            <a:ext cx="1307230" cy="20202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73365" y="7424025"/>
            <a:ext cx="1137675" cy="13626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28999" y="7550784"/>
            <a:ext cx="1264439" cy="14102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90799" y="7493739"/>
            <a:ext cx="1088562" cy="118522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84107" y="8187759"/>
            <a:ext cx="438911" cy="24084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532527" y="8156069"/>
            <a:ext cx="221821" cy="2725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774960" y="8178253"/>
            <a:ext cx="255104" cy="19014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031651" y="8095857"/>
            <a:ext cx="22175" cy="3485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470732" y="7525436"/>
            <a:ext cx="589440" cy="147043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844850" y="8568045"/>
            <a:ext cx="171121" cy="12676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279003" y="8571217"/>
            <a:ext cx="133092" cy="10457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426363" y="8530018"/>
            <a:ext cx="232924" cy="15210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670380" y="8558538"/>
            <a:ext cx="141016" cy="12358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925660" y="8796223"/>
            <a:ext cx="215489" cy="4752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741683" y="9018054"/>
            <a:ext cx="321655" cy="9505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94126" y="7381240"/>
            <a:ext cx="1320165" cy="2020570"/>
          </a:xfrm>
          <a:custGeom>
            <a:avLst/>
            <a:gdLst/>
            <a:ahLst/>
            <a:cxnLst/>
            <a:rect l="l" t="t" r="r" b="b"/>
            <a:pathLst>
              <a:path w="1320164" h="2020570">
                <a:moveTo>
                  <a:pt x="0" y="2020265"/>
                </a:moveTo>
                <a:lnTo>
                  <a:pt x="1319911" y="2020265"/>
                </a:lnTo>
                <a:lnTo>
                  <a:pt x="1319911" y="0"/>
                </a:lnTo>
                <a:lnTo>
                  <a:pt x="0" y="0"/>
                </a:lnTo>
                <a:lnTo>
                  <a:pt x="0" y="2020265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622291" y="7390638"/>
            <a:ext cx="1092708" cy="94640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114800" y="7390638"/>
            <a:ext cx="507491" cy="94640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4157187" y="8075238"/>
            <a:ext cx="233679" cy="2184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50" b="1" spc="-45" dirty="0">
                <a:solidFill>
                  <a:srgbClr val="939598"/>
                </a:solidFill>
                <a:latin typeface="United Sans Cond"/>
                <a:cs typeface="United Sans Cond"/>
              </a:rPr>
              <a:t>LIFE</a:t>
            </a:r>
            <a:endParaRPr sz="1250">
              <a:latin typeface="United Sans Cond"/>
              <a:cs typeface="United Sans Cond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430826" y="8074070"/>
            <a:ext cx="161290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dirty="0">
                <a:solidFill>
                  <a:srgbClr val="939598"/>
                </a:solidFill>
                <a:latin typeface="UnitedSansCond-Medium"/>
                <a:cs typeface="UnitedSansCond-Medium"/>
              </a:rPr>
              <a:t>Let’s </a:t>
            </a:r>
            <a:r>
              <a:rPr sz="250" spc="5" dirty="0">
                <a:solidFill>
                  <a:srgbClr val="939598"/>
                </a:solidFill>
                <a:latin typeface="UnitedSansCond-Medium"/>
                <a:cs typeface="UnitedSansCond-Medium"/>
              </a:rPr>
              <a:t>lose</a:t>
            </a:r>
            <a:r>
              <a:rPr sz="250" spc="-30" dirty="0">
                <a:solidFill>
                  <a:srgbClr val="939598"/>
                </a:solidFill>
                <a:latin typeface="UnitedSansCond-Medium"/>
                <a:cs typeface="UnitedSansCond-Medium"/>
              </a:rPr>
              <a:t> </a:t>
            </a:r>
            <a:r>
              <a:rPr sz="250" spc="5" dirty="0">
                <a:solidFill>
                  <a:srgbClr val="939598"/>
                </a:solidFill>
                <a:latin typeface="UnitedSansCond-Medium"/>
                <a:cs typeface="UnitedSansCond-Medium"/>
              </a:rPr>
              <a:t>the</a:t>
            </a:r>
            <a:endParaRPr sz="250">
              <a:latin typeface="UnitedSansCond-Medium"/>
              <a:cs typeface="UnitedSansCond-Medium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430826" y="8116133"/>
            <a:ext cx="13398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5" dirty="0">
                <a:solidFill>
                  <a:srgbClr val="939598"/>
                </a:solidFill>
                <a:latin typeface="UnitedSansCond-Medium"/>
                <a:cs typeface="UnitedSansCond-Medium"/>
              </a:rPr>
              <a:t>limits.</a:t>
            </a:r>
            <a:r>
              <a:rPr sz="250" spc="-25" dirty="0">
                <a:solidFill>
                  <a:srgbClr val="939598"/>
                </a:solidFill>
                <a:latin typeface="UnitedSansCond-Medium"/>
                <a:cs typeface="UnitedSansCond-Medium"/>
              </a:rPr>
              <a:t> </a:t>
            </a:r>
            <a:r>
              <a:rPr sz="250" spc="5" dirty="0">
                <a:solidFill>
                  <a:srgbClr val="939598"/>
                </a:solidFill>
                <a:latin typeface="UnitedSansCond-Medium"/>
                <a:cs typeface="UnitedSansCond-Medium"/>
              </a:rPr>
              <a:t>And</a:t>
            </a:r>
            <a:endParaRPr sz="250">
              <a:latin typeface="UnitedSansCond-Medium"/>
              <a:cs typeface="UnitedSansCond-Medium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430826" y="8158195"/>
            <a:ext cx="14287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5" dirty="0">
                <a:solidFill>
                  <a:srgbClr val="939598"/>
                </a:solidFill>
                <a:latin typeface="UnitedSansCond-Medium"/>
                <a:cs typeface="UnitedSansCond-Medium"/>
              </a:rPr>
              <a:t>go</a:t>
            </a:r>
            <a:r>
              <a:rPr sz="250" spc="-15" dirty="0">
                <a:solidFill>
                  <a:srgbClr val="939598"/>
                </a:solidFill>
                <a:latin typeface="UnitedSansCond-Medium"/>
                <a:cs typeface="UnitedSansCond-Medium"/>
              </a:rPr>
              <a:t> </a:t>
            </a:r>
            <a:r>
              <a:rPr sz="250" spc="5" dirty="0">
                <a:solidFill>
                  <a:srgbClr val="939598"/>
                </a:solidFill>
                <a:latin typeface="UnitedSansCond-Medium"/>
                <a:cs typeface="UnitedSansCond-Medium"/>
              </a:rPr>
              <a:t>for</a:t>
            </a:r>
            <a:r>
              <a:rPr sz="250" spc="-15" dirty="0">
                <a:solidFill>
                  <a:srgbClr val="939598"/>
                </a:solidFill>
                <a:latin typeface="UnitedSansCond-Medium"/>
                <a:cs typeface="UnitedSansCond-Medium"/>
              </a:rPr>
              <a:t> </a:t>
            </a:r>
            <a:r>
              <a:rPr sz="250" spc="5" dirty="0">
                <a:solidFill>
                  <a:srgbClr val="939598"/>
                </a:solidFill>
                <a:latin typeface="UnitedSansCond-Medium"/>
                <a:cs typeface="UnitedSansCond-Medium"/>
              </a:rPr>
              <a:t>what</a:t>
            </a:r>
            <a:endParaRPr sz="250">
              <a:latin typeface="UnitedSansCond-Medium"/>
              <a:cs typeface="UnitedSansCond-Medium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430826" y="8075238"/>
            <a:ext cx="731520" cy="2184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63525" algn="l"/>
              </a:tabLst>
            </a:pPr>
            <a:r>
              <a:rPr sz="250" spc="10" dirty="0">
                <a:solidFill>
                  <a:srgbClr val="939598"/>
                </a:solidFill>
                <a:latin typeface="UnitedSansCond-Medium"/>
                <a:cs typeface="UnitedSansCond-Medium"/>
              </a:rPr>
              <a:t>w</a:t>
            </a:r>
            <a:r>
              <a:rPr sz="250" spc="-5" dirty="0">
                <a:solidFill>
                  <a:srgbClr val="939598"/>
                </a:solidFill>
                <a:latin typeface="UnitedSansCond-Medium"/>
                <a:cs typeface="UnitedSansCond-Medium"/>
              </a:rPr>
              <a:t>e’</a:t>
            </a:r>
            <a:r>
              <a:rPr sz="250" dirty="0">
                <a:solidFill>
                  <a:srgbClr val="939598"/>
                </a:solidFill>
                <a:latin typeface="UnitedSansCond-Medium"/>
                <a:cs typeface="UnitedSansCond-Medium"/>
              </a:rPr>
              <a:t>r</a:t>
            </a:r>
            <a:r>
              <a:rPr sz="250" spc="5" dirty="0">
                <a:solidFill>
                  <a:srgbClr val="939598"/>
                </a:solidFill>
                <a:latin typeface="UnitedSansCond-Medium"/>
                <a:cs typeface="UnitedSansCond-Medium"/>
              </a:rPr>
              <a:t>e</a:t>
            </a:r>
            <a:r>
              <a:rPr sz="250" dirty="0">
                <a:solidFill>
                  <a:srgbClr val="939598"/>
                </a:solidFill>
                <a:latin typeface="UnitedSansCond-Medium"/>
                <a:cs typeface="UnitedSansCond-Medium"/>
              </a:rPr>
              <a:t> a</a:t>
            </a:r>
            <a:r>
              <a:rPr sz="250" spc="5" dirty="0">
                <a:solidFill>
                  <a:srgbClr val="939598"/>
                </a:solidFill>
                <a:latin typeface="UnitedSansCond-Medium"/>
                <a:cs typeface="UnitedSansCond-Medium"/>
              </a:rPr>
              <a:t>f</a:t>
            </a:r>
            <a:r>
              <a:rPr sz="250" dirty="0">
                <a:solidFill>
                  <a:srgbClr val="939598"/>
                </a:solidFill>
                <a:latin typeface="UnitedSansCond-Medium"/>
                <a:cs typeface="UnitedSansCond-Medium"/>
              </a:rPr>
              <a:t>t</a:t>
            </a:r>
            <a:r>
              <a:rPr sz="250" spc="5" dirty="0">
                <a:solidFill>
                  <a:srgbClr val="939598"/>
                </a:solidFill>
                <a:latin typeface="UnitedSansCond-Medium"/>
                <a:cs typeface="UnitedSansCond-Medium"/>
              </a:rPr>
              <a:t>e</a:t>
            </a:r>
            <a:r>
              <a:rPr sz="250" spc="-10" dirty="0">
                <a:solidFill>
                  <a:srgbClr val="939598"/>
                </a:solidFill>
                <a:latin typeface="UnitedSansCond-Medium"/>
                <a:cs typeface="UnitedSansCond-Medium"/>
              </a:rPr>
              <a:t>r</a:t>
            </a:r>
            <a:r>
              <a:rPr sz="250" dirty="0">
                <a:solidFill>
                  <a:srgbClr val="939598"/>
                </a:solidFill>
                <a:latin typeface="UnitedSansCond-Medium"/>
                <a:cs typeface="UnitedSansCond-Medium"/>
              </a:rPr>
              <a:t>.	</a:t>
            </a:r>
            <a:r>
              <a:rPr sz="1250" b="1" spc="-50" dirty="0">
                <a:solidFill>
                  <a:srgbClr val="939598"/>
                </a:solidFill>
                <a:latin typeface="United Sans Cond"/>
                <a:cs typeface="United Sans Cond"/>
              </a:rPr>
              <a:t>UNB</a:t>
            </a:r>
            <a:r>
              <a:rPr sz="1250" b="1" spc="-60" dirty="0">
                <a:solidFill>
                  <a:srgbClr val="939598"/>
                </a:solidFill>
                <a:latin typeface="United Sans Cond"/>
                <a:cs typeface="United Sans Cond"/>
              </a:rPr>
              <a:t>O</a:t>
            </a:r>
            <a:r>
              <a:rPr sz="1250" b="1" spc="-55" dirty="0">
                <a:solidFill>
                  <a:srgbClr val="939598"/>
                </a:solidFill>
                <a:latin typeface="United Sans Cond"/>
                <a:cs typeface="United Sans Cond"/>
              </a:rPr>
              <a:t>XED</a:t>
            </a:r>
            <a:endParaRPr sz="1250">
              <a:latin typeface="United Sans Cond"/>
              <a:cs typeface="United Sans Cond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095750" y="7362190"/>
            <a:ext cx="2127186" cy="101371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715444" y="7390638"/>
            <a:ext cx="507491" cy="94640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222936" y="7390638"/>
            <a:ext cx="1092708" cy="94640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560134" y="7390638"/>
            <a:ext cx="517525" cy="431800"/>
          </a:xfrm>
          <a:custGeom>
            <a:avLst/>
            <a:gdLst/>
            <a:ahLst/>
            <a:cxnLst/>
            <a:rect l="l" t="t" r="r" b="b"/>
            <a:pathLst>
              <a:path w="517525" h="431800">
                <a:moveTo>
                  <a:pt x="0" y="431368"/>
                </a:moveTo>
                <a:lnTo>
                  <a:pt x="517372" y="431368"/>
                </a:lnTo>
                <a:lnTo>
                  <a:pt x="517372" y="0"/>
                </a:lnTo>
                <a:lnTo>
                  <a:pt x="0" y="0"/>
                </a:lnTo>
                <a:lnTo>
                  <a:pt x="0" y="431368"/>
                </a:lnTo>
                <a:close/>
              </a:path>
            </a:pathLst>
          </a:custGeom>
          <a:solidFill>
            <a:srgbClr val="EB1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6604630" y="7382814"/>
            <a:ext cx="443230" cy="177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1000" b="1" spc="-50" dirty="0">
                <a:solidFill>
                  <a:srgbClr val="FFFFFF"/>
                </a:solidFill>
                <a:latin typeface="United Sans Cond"/>
                <a:cs typeface="United Sans Cond"/>
              </a:rPr>
              <a:t>YOU’RE</a:t>
            </a:r>
            <a:r>
              <a:rPr sz="1000" b="1" spc="-75" dirty="0">
                <a:solidFill>
                  <a:srgbClr val="FFFFFF"/>
                </a:solidFill>
                <a:latin typeface="United Sans Cond"/>
                <a:cs typeface="United Sans Cond"/>
              </a:rPr>
              <a:t> </a:t>
            </a:r>
            <a:r>
              <a:rPr sz="1000" b="1" spc="-50" dirty="0">
                <a:solidFill>
                  <a:srgbClr val="FFFFFF"/>
                </a:solidFill>
                <a:latin typeface="United Sans Cond"/>
                <a:cs typeface="United Sans Cond"/>
              </a:rPr>
              <a:t>THE</a:t>
            </a:r>
            <a:endParaRPr sz="1000">
              <a:latin typeface="United Sans Cond"/>
              <a:cs typeface="United Sans Cond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609800" y="7690484"/>
            <a:ext cx="43307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600" b="1" spc="-35" dirty="0">
                <a:solidFill>
                  <a:srgbClr val="FFFFFF"/>
                </a:solidFill>
                <a:latin typeface="United Sans Cond"/>
                <a:cs typeface="United Sans Cond"/>
              </a:rPr>
              <a:t>MARINARA</a:t>
            </a:r>
            <a:r>
              <a:rPr sz="600" b="1" spc="-40" dirty="0">
                <a:solidFill>
                  <a:srgbClr val="FFFFFF"/>
                </a:solidFill>
                <a:latin typeface="United Sans Cond"/>
                <a:cs typeface="United Sans Cond"/>
              </a:rPr>
              <a:t> </a:t>
            </a:r>
            <a:r>
              <a:rPr sz="600" b="1" spc="-30" dirty="0">
                <a:solidFill>
                  <a:srgbClr val="FFFFFF"/>
                </a:solidFill>
                <a:latin typeface="United Sans Cond"/>
                <a:cs typeface="United Sans Cond"/>
              </a:rPr>
              <a:t>SAUCE.</a:t>
            </a:r>
            <a:endParaRPr sz="600">
              <a:latin typeface="United Sans Cond"/>
              <a:cs typeface="United Sans Cond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604748" y="7458931"/>
            <a:ext cx="441325" cy="3130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1850" b="1" spc="15" dirty="0">
                <a:solidFill>
                  <a:srgbClr val="FFFFFF"/>
                </a:solidFill>
                <a:latin typeface="United Sans Cond"/>
                <a:cs typeface="United Sans Cond"/>
              </a:rPr>
              <a:t>BOS</a:t>
            </a:r>
            <a:r>
              <a:rPr sz="1850" b="1" spc="-100" dirty="0">
                <a:solidFill>
                  <a:srgbClr val="FFFFFF"/>
                </a:solidFill>
                <a:latin typeface="United Sans Cond"/>
                <a:cs typeface="United Sans Cond"/>
              </a:rPr>
              <a:t>S</a:t>
            </a:r>
            <a:r>
              <a:rPr sz="600" b="1" spc="-10" dirty="0">
                <a:solidFill>
                  <a:srgbClr val="FFFFFF"/>
                </a:solidFill>
                <a:latin typeface="United Sans Cond"/>
                <a:cs typeface="United Sans Cond"/>
              </a:rPr>
              <a:t>,</a:t>
            </a:r>
            <a:endParaRPr sz="600">
              <a:latin typeface="United Sans Cond"/>
              <a:cs typeface="United Sans Cond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757833" y="8075238"/>
            <a:ext cx="233679" cy="2184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50" b="1" spc="-45" dirty="0">
                <a:solidFill>
                  <a:srgbClr val="939598"/>
                </a:solidFill>
                <a:latin typeface="United Sans Cond"/>
                <a:cs typeface="United Sans Cond"/>
              </a:rPr>
              <a:t>LIFE</a:t>
            </a:r>
            <a:endParaRPr sz="1250">
              <a:latin typeface="United Sans Cond"/>
              <a:cs typeface="United Sans Cond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282676" y="8075238"/>
            <a:ext cx="480059" cy="2184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50" b="1" spc="-50" dirty="0">
                <a:solidFill>
                  <a:srgbClr val="939598"/>
                </a:solidFill>
                <a:latin typeface="United Sans Cond"/>
                <a:cs typeface="United Sans Cond"/>
              </a:rPr>
              <a:t>UNB</a:t>
            </a:r>
            <a:r>
              <a:rPr sz="1250" b="1" spc="-60" dirty="0">
                <a:solidFill>
                  <a:srgbClr val="939598"/>
                </a:solidFill>
                <a:latin typeface="United Sans Cond"/>
                <a:cs typeface="United Sans Cond"/>
              </a:rPr>
              <a:t>O</a:t>
            </a:r>
            <a:r>
              <a:rPr sz="1250" b="1" spc="-55" dirty="0">
                <a:solidFill>
                  <a:srgbClr val="939598"/>
                </a:solidFill>
                <a:latin typeface="United Sans Cond"/>
                <a:cs typeface="United Sans Cond"/>
              </a:rPr>
              <a:t>XED</a:t>
            </a:r>
            <a:endParaRPr sz="1250">
              <a:latin typeface="United Sans Cond"/>
              <a:cs typeface="United Sans Cond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026213" y="7906522"/>
            <a:ext cx="180340" cy="5200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2065">
              <a:lnSpc>
                <a:spcPct val="110400"/>
              </a:lnSpc>
              <a:spcBef>
                <a:spcPts val="95"/>
              </a:spcBef>
            </a:pPr>
            <a:r>
              <a:rPr sz="250" spc="10" dirty="0">
                <a:solidFill>
                  <a:srgbClr val="939598"/>
                </a:solidFill>
                <a:latin typeface="UnitedSansCond-Medium"/>
                <a:cs typeface="UnitedSansCond-Medium"/>
              </a:rPr>
              <a:t>We </a:t>
            </a:r>
            <a:r>
              <a:rPr sz="250" spc="10" dirty="0" smtClean="0">
                <a:solidFill>
                  <a:srgbClr val="939598"/>
                </a:solidFill>
                <a:latin typeface="UnitedSansCond-Medium"/>
                <a:cs typeface="UnitedSansCond-Medium"/>
              </a:rPr>
              <a:t>know</a:t>
            </a:r>
            <a:r>
              <a:rPr lang="en-US" sz="250" spc="10" dirty="0" smtClean="0">
                <a:solidFill>
                  <a:srgbClr val="939598"/>
                </a:solidFill>
                <a:latin typeface="UnitedSansCond-Medium"/>
                <a:cs typeface="UnitedSansCond-Medium"/>
              </a:rPr>
              <a:t> </a:t>
            </a:r>
            <a:r>
              <a:rPr sz="250" spc="5" dirty="0" smtClean="0">
                <a:solidFill>
                  <a:srgbClr val="939598"/>
                </a:solidFill>
                <a:latin typeface="UnitedSansCond-Medium"/>
                <a:cs typeface="UnitedSansCond-Medium"/>
              </a:rPr>
              <a:t>Pizza</a:t>
            </a:r>
            <a:r>
              <a:rPr sz="250" spc="-20" dirty="0" smtClean="0">
                <a:solidFill>
                  <a:srgbClr val="939598"/>
                </a:solidFill>
                <a:latin typeface="UnitedSansCond-Medium"/>
                <a:cs typeface="UnitedSansCond-Medium"/>
              </a:rPr>
              <a:t> </a:t>
            </a:r>
            <a:r>
              <a:rPr sz="250" spc="5" dirty="0">
                <a:solidFill>
                  <a:srgbClr val="939598"/>
                </a:solidFill>
                <a:latin typeface="UnitedSansCond-Medium"/>
                <a:cs typeface="UnitedSansCond-Medium"/>
              </a:rPr>
              <a:t>Hut</a:t>
            </a:r>
            <a:r>
              <a:rPr sz="250" spc="-20" dirty="0">
                <a:solidFill>
                  <a:srgbClr val="939598"/>
                </a:solidFill>
                <a:latin typeface="UnitedSansCond-Medium"/>
                <a:cs typeface="UnitedSansCond-Medium"/>
              </a:rPr>
              <a:t> </a:t>
            </a:r>
            <a:r>
              <a:rPr sz="250" spc="10" dirty="0" smtClean="0">
                <a:solidFill>
                  <a:srgbClr val="939598"/>
                </a:solidFill>
                <a:latin typeface="UnitedSansCond-Medium"/>
                <a:cs typeface="UnitedSansCond-Medium"/>
              </a:rPr>
              <a:t>may</a:t>
            </a:r>
            <a:r>
              <a:rPr lang="en-US" sz="250" spc="10" dirty="0" smtClean="0">
                <a:solidFill>
                  <a:srgbClr val="939598"/>
                </a:solidFill>
                <a:latin typeface="UnitedSansCond-Medium"/>
                <a:cs typeface="UnitedSansCond-Medium"/>
              </a:rPr>
              <a:t> </a:t>
            </a:r>
            <a:r>
              <a:rPr sz="250" spc="5" dirty="0" smtClean="0">
                <a:solidFill>
                  <a:srgbClr val="939598"/>
                </a:solidFill>
                <a:latin typeface="UnitedSansCond-Medium"/>
                <a:cs typeface="UnitedSansCond-Medium"/>
              </a:rPr>
              <a:t>not </a:t>
            </a:r>
            <a:r>
              <a:rPr sz="250" spc="5" dirty="0">
                <a:solidFill>
                  <a:srgbClr val="939598"/>
                </a:solidFill>
                <a:latin typeface="UnitedSansCond-Medium"/>
                <a:cs typeface="UnitedSansCond-Medium"/>
              </a:rPr>
              <a:t>be </a:t>
            </a:r>
            <a:r>
              <a:rPr sz="250" spc="5" dirty="0" smtClean="0">
                <a:solidFill>
                  <a:srgbClr val="939598"/>
                </a:solidFill>
                <a:latin typeface="UnitedSansCond-Medium"/>
                <a:cs typeface="UnitedSansCond-Medium"/>
              </a:rPr>
              <a:t>your</a:t>
            </a:r>
            <a:r>
              <a:rPr lang="en-US" sz="250" spc="5" dirty="0" smtClean="0">
                <a:solidFill>
                  <a:srgbClr val="939598"/>
                </a:solidFill>
                <a:latin typeface="UnitedSansCond-Medium"/>
                <a:cs typeface="UnitedSansCond-Medium"/>
              </a:rPr>
              <a:t> </a:t>
            </a:r>
            <a:r>
              <a:rPr sz="250" spc="5" dirty="0" smtClean="0">
                <a:solidFill>
                  <a:srgbClr val="939598"/>
                </a:solidFill>
                <a:latin typeface="UnitedSansCond-Medium"/>
                <a:cs typeface="UnitedSansCond-Medium"/>
              </a:rPr>
              <a:t>only</a:t>
            </a:r>
            <a:r>
              <a:rPr sz="250" dirty="0" smtClean="0">
                <a:solidFill>
                  <a:srgbClr val="939598"/>
                </a:solidFill>
                <a:latin typeface="UnitedSansCond-Medium"/>
                <a:cs typeface="UnitedSansCond-Medium"/>
              </a:rPr>
              <a:t> </a:t>
            </a:r>
            <a:r>
              <a:rPr sz="250" spc="5" dirty="0">
                <a:solidFill>
                  <a:srgbClr val="939598"/>
                </a:solidFill>
                <a:latin typeface="UnitedSansCond-Medium"/>
                <a:cs typeface="UnitedSansCond-Medium"/>
              </a:rPr>
              <a:t>thing,</a:t>
            </a:r>
            <a:r>
              <a:rPr sz="250" dirty="0">
                <a:solidFill>
                  <a:srgbClr val="939598"/>
                </a:solidFill>
                <a:latin typeface="UnitedSansCond-Medium"/>
                <a:cs typeface="UnitedSansCond-Medium"/>
              </a:rPr>
              <a:t> </a:t>
            </a:r>
            <a:r>
              <a:rPr sz="250" spc="5" dirty="0">
                <a:solidFill>
                  <a:srgbClr val="939598"/>
                </a:solidFill>
                <a:latin typeface="UnitedSansCond-Medium"/>
                <a:cs typeface="UnitedSansCond-Medium"/>
              </a:rPr>
              <a:t>but</a:t>
            </a:r>
            <a:endParaRPr sz="250" dirty="0">
              <a:latin typeface="UnitedSansCond-Medium"/>
              <a:cs typeface="UnitedSansCond-Medium"/>
            </a:endParaRPr>
          </a:p>
          <a:p>
            <a:pPr marL="12700" marR="5080" algn="just">
              <a:lnSpc>
                <a:spcPct val="110400"/>
              </a:lnSpc>
            </a:pPr>
            <a:r>
              <a:rPr sz="250" spc="5" dirty="0">
                <a:solidFill>
                  <a:srgbClr val="939598"/>
                </a:solidFill>
                <a:latin typeface="UnitedSansCond-Medium"/>
                <a:cs typeface="UnitedSansCond-Medium"/>
              </a:rPr>
              <a:t>it</a:t>
            </a:r>
            <a:r>
              <a:rPr sz="250" spc="-15" dirty="0">
                <a:solidFill>
                  <a:srgbClr val="939598"/>
                </a:solidFill>
                <a:latin typeface="UnitedSansCond-Medium"/>
                <a:cs typeface="UnitedSansCond-Medium"/>
              </a:rPr>
              <a:t> </a:t>
            </a:r>
            <a:r>
              <a:rPr sz="250" spc="5" dirty="0">
                <a:solidFill>
                  <a:srgbClr val="939598"/>
                </a:solidFill>
                <a:latin typeface="UnitedSansCond-Medium"/>
                <a:cs typeface="UnitedSansCond-Medium"/>
              </a:rPr>
              <a:t>might</a:t>
            </a:r>
            <a:r>
              <a:rPr sz="250" spc="-15" dirty="0">
                <a:solidFill>
                  <a:srgbClr val="939598"/>
                </a:solidFill>
                <a:latin typeface="UnitedSansCond-Medium"/>
                <a:cs typeface="UnitedSansCond-Medium"/>
              </a:rPr>
              <a:t> </a:t>
            </a:r>
            <a:r>
              <a:rPr sz="250" spc="5" dirty="0">
                <a:solidFill>
                  <a:srgbClr val="939598"/>
                </a:solidFill>
                <a:latin typeface="UnitedSansCond-Medium"/>
                <a:cs typeface="UnitedSansCond-Medium"/>
              </a:rPr>
              <a:t>be</a:t>
            </a:r>
            <a:r>
              <a:rPr sz="250" spc="-15" dirty="0">
                <a:solidFill>
                  <a:srgbClr val="939598"/>
                </a:solidFill>
                <a:latin typeface="UnitedSansCond-Medium"/>
                <a:cs typeface="UnitedSansCond-Medium"/>
              </a:rPr>
              <a:t> </a:t>
            </a:r>
            <a:r>
              <a:rPr sz="250" spc="5" dirty="0" smtClean="0">
                <a:solidFill>
                  <a:srgbClr val="939598"/>
                </a:solidFill>
                <a:latin typeface="UnitedSansCond-Medium"/>
                <a:cs typeface="UnitedSansCond-Medium"/>
              </a:rPr>
              <a:t>the</a:t>
            </a:r>
            <a:r>
              <a:rPr lang="en-US" sz="250" spc="5" dirty="0" smtClean="0">
                <a:solidFill>
                  <a:srgbClr val="939598"/>
                </a:solidFill>
                <a:latin typeface="UnitedSansCond-Medium"/>
                <a:cs typeface="UnitedSansCond-Medium"/>
              </a:rPr>
              <a:t> </a:t>
            </a:r>
            <a:r>
              <a:rPr sz="250" spc="5" dirty="0" smtClean="0">
                <a:solidFill>
                  <a:srgbClr val="939598"/>
                </a:solidFill>
                <a:latin typeface="UnitedSansCond-Medium"/>
                <a:cs typeface="UnitedSansCond-Medium"/>
              </a:rPr>
              <a:t>very</a:t>
            </a:r>
            <a:r>
              <a:rPr sz="250" spc="-20" dirty="0" smtClean="0">
                <a:solidFill>
                  <a:srgbClr val="939598"/>
                </a:solidFill>
                <a:latin typeface="UnitedSansCond-Medium"/>
                <a:cs typeface="UnitedSansCond-Medium"/>
              </a:rPr>
              <a:t> </a:t>
            </a:r>
            <a:r>
              <a:rPr sz="250" spc="5" dirty="0">
                <a:solidFill>
                  <a:srgbClr val="939598"/>
                </a:solidFill>
                <a:latin typeface="UnitedSansCond-Medium"/>
                <a:cs typeface="UnitedSansCond-Medium"/>
              </a:rPr>
              <a:t>thing</a:t>
            </a:r>
            <a:r>
              <a:rPr sz="250" spc="-20" dirty="0">
                <a:solidFill>
                  <a:srgbClr val="939598"/>
                </a:solidFill>
                <a:latin typeface="UnitedSansCond-Medium"/>
                <a:cs typeface="UnitedSansCond-Medium"/>
              </a:rPr>
              <a:t> </a:t>
            </a:r>
            <a:r>
              <a:rPr sz="250" spc="5" dirty="0" smtClean="0">
                <a:solidFill>
                  <a:srgbClr val="939598"/>
                </a:solidFill>
                <a:latin typeface="UnitedSansCond-Medium"/>
                <a:cs typeface="UnitedSansCond-Medium"/>
              </a:rPr>
              <a:t>that</a:t>
            </a:r>
            <a:r>
              <a:rPr lang="en-US" sz="250" spc="5" dirty="0" smtClean="0">
                <a:solidFill>
                  <a:srgbClr val="939598"/>
                </a:solidFill>
                <a:latin typeface="UnitedSansCond-Medium"/>
                <a:cs typeface="UnitedSansCond-Medium"/>
              </a:rPr>
              <a:t> </a:t>
            </a:r>
            <a:r>
              <a:rPr sz="250" spc="5" dirty="0" smtClean="0">
                <a:solidFill>
                  <a:srgbClr val="939598"/>
                </a:solidFill>
                <a:latin typeface="UnitedSansCond-Medium"/>
                <a:cs typeface="UnitedSansCond-Medium"/>
              </a:rPr>
              <a:t>makes</a:t>
            </a:r>
            <a:r>
              <a:rPr sz="250" spc="-25" dirty="0" smtClean="0">
                <a:solidFill>
                  <a:srgbClr val="939598"/>
                </a:solidFill>
                <a:latin typeface="UnitedSansCond-Medium"/>
                <a:cs typeface="UnitedSansCond-Medium"/>
              </a:rPr>
              <a:t> </a:t>
            </a:r>
            <a:r>
              <a:rPr sz="250" spc="5" dirty="0">
                <a:solidFill>
                  <a:srgbClr val="939598"/>
                </a:solidFill>
                <a:latin typeface="UnitedSansCond-Medium"/>
                <a:cs typeface="UnitedSansCond-Medium"/>
              </a:rPr>
              <a:t>the</a:t>
            </a:r>
            <a:r>
              <a:rPr sz="250" spc="-25" dirty="0">
                <a:solidFill>
                  <a:srgbClr val="939598"/>
                </a:solidFill>
                <a:latin typeface="UnitedSansCond-Medium"/>
                <a:cs typeface="UnitedSansCond-Medium"/>
              </a:rPr>
              <a:t> </a:t>
            </a:r>
            <a:r>
              <a:rPr sz="250" spc="5" dirty="0" smtClean="0">
                <a:solidFill>
                  <a:srgbClr val="939598"/>
                </a:solidFill>
                <a:latin typeface="UnitedSansCond-Medium"/>
                <a:cs typeface="UnitedSansCond-Medium"/>
              </a:rPr>
              <a:t>rest</a:t>
            </a:r>
            <a:r>
              <a:rPr lang="en-US" sz="250" spc="5" dirty="0" smtClean="0">
                <a:solidFill>
                  <a:srgbClr val="939598"/>
                </a:solidFill>
                <a:latin typeface="UnitedSansCond-Medium"/>
                <a:cs typeface="UnitedSansCond-Medium"/>
              </a:rPr>
              <a:t> </a:t>
            </a:r>
            <a:r>
              <a:rPr sz="250" dirty="0" smtClean="0">
                <a:solidFill>
                  <a:srgbClr val="939598"/>
                </a:solidFill>
                <a:latin typeface="UnitedSansCond-Medium"/>
                <a:cs typeface="UnitedSansCond-Medium"/>
              </a:rPr>
              <a:t>o</a:t>
            </a:r>
            <a:r>
              <a:rPr sz="250" spc="5" dirty="0" smtClean="0">
                <a:solidFill>
                  <a:srgbClr val="939598"/>
                </a:solidFill>
                <a:latin typeface="UnitedSansCond-Medium"/>
                <a:cs typeface="UnitedSansCond-Medium"/>
              </a:rPr>
              <a:t>f</a:t>
            </a:r>
            <a:r>
              <a:rPr sz="250" dirty="0" smtClean="0">
                <a:solidFill>
                  <a:srgbClr val="939598"/>
                </a:solidFill>
                <a:latin typeface="UnitedSansCond-Medium"/>
                <a:cs typeface="UnitedSansCond-Medium"/>
              </a:rPr>
              <a:t> </a:t>
            </a:r>
            <a:r>
              <a:rPr sz="250" spc="5" dirty="0">
                <a:solidFill>
                  <a:srgbClr val="939598"/>
                </a:solidFill>
                <a:latin typeface="UnitedSansCond-Medium"/>
                <a:cs typeface="UnitedSansCond-Medium"/>
              </a:rPr>
              <a:t>it</a:t>
            </a:r>
            <a:r>
              <a:rPr sz="250" dirty="0">
                <a:solidFill>
                  <a:srgbClr val="939598"/>
                </a:solidFill>
                <a:latin typeface="UnitedSansCond-Medium"/>
                <a:cs typeface="UnitedSansCond-Medium"/>
              </a:rPr>
              <a:t> </a:t>
            </a:r>
            <a:r>
              <a:rPr sz="250" spc="5" dirty="0">
                <a:solidFill>
                  <a:srgbClr val="939598"/>
                </a:solidFill>
                <a:latin typeface="UnitedSansCond-Medium"/>
                <a:cs typeface="UnitedSansCond-Medium"/>
              </a:rPr>
              <a:t>possible.</a:t>
            </a:r>
            <a:endParaRPr sz="250" dirty="0">
              <a:latin typeface="UnitedSansCond-Medium"/>
              <a:cs typeface="UnitedSansCond-Medium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6041017" y="7547756"/>
            <a:ext cx="150853" cy="14054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715444" y="7381240"/>
            <a:ext cx="1600200" cy="975994"/>
          </a:xfrm>
          <a:custGeom>
            <a:avLst/>
            <a:gdLst/>
            <a:ahLst/>
            <a:cxnLst/>
            <a:rect l="l" t="t" r="r" b="b"/>
            <a:pathLst>
              <a:path w="1600200" h="975995">
                <a:moveTo>
                  <a:pt x="0" y="975613"/>
                </a:moveTo>
                <a:lnTo>
                  <a:pt x="1600200" y="975613"/>
                </a:lnTo>
                <a:lnTo>
                  <a:pt x="1600200" y="0"/>
                </a:lnTo>
                <a:lnTo>
                  <a:pt x="0" y="0"/>
                </a:lnTo>
                <a:lnTo>
                  <a:pt x="0" y="975613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249974" y="8370316"/>
            <a:ext cx="1065225" cy="103118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249961" y="8353806"/>
            <a:ext cx="1065530" cy="1047750"/>
          </a:xfrm>
          <a:custGeom>
            <a:avLst/>
            <a:gdLst/>
            <a:ahLst/>
            <a:cxnLst/>
            <a:rect l="l" t="t" r="r" b="b"/>
            <a:pathLst>
              <a:path w="1065529" h="1047750">
                <a:moveTo>
                  <a:pt x="0" y="1047699"/>
                </a:moveTo>
                <a:lnTo>
                  <a:pt x="1065237" y="1047699"/>
                </a:lnTo>
                <a:lnTo>
                  <a:pt x="1065237" y="0"/>
                </a:lnTo>
                <a:lnTo>
                  <a:pt x="0" y="0"/>
                </a:lnTo>
                <a:lnTo>
                  <a:pt x="0" y="1047699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182450" y="8353806"/>
            <a:ext cx="1065225" cy="104769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096511" y="8334756"/>
            <a:ext cx="2170226" cy="108579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4184305" y="9036067"/>
            <a:ext cx="927100" cy="47615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1930">
              <a:lnSpc>
                <a:spcPct val="100000"/>
              </a:lnSpc>
              <a:spcBef>
                <a:spcPts val="95"/>
              </a:spcBef>
            </a:pPr>
            <a:r>
              <a:rPr sz="350" b="1" spc="20" dirty="0">
                <a:solidFill>
                  <a:srgbClr val="FFFFFF"/>
                </a:solidFill>
                <a:latin typeface="United Sans Cond"/>
                <a:cs typeface="United Sans Cond"/>
              </a:rPr>
              <a:t>CREATE FOOD WE’RE PROUD</a:t>
            </a:r>
            <a:r>
              <a:rPr sz="350" b="1" spc="95" dirty="0">
                <a:solidFill>
                  <a:srgbClr val="FFFFFF"/>
                </a:solidFill>
                <a:latin typeface="United Sans Cond"/>
                <a:cs typeface="United Sans Cond"/>
              </a:rPr>
              <a:t> </a:t>
            </a:r>
            <a:r>
              <a:rPr sz="350" b="1" spc="15" dirty="0" smtClean="0">
                <a:solidFill>
                  <a:srgbClr val="FFFFFF"/>
                </a:solidFill>
                <a:latin typeface="United Sans Cond"/>
                <a:cs typeface="United Sans Cond"/>
              </a:rPr>
              <a:t>TO</a:t>
            </a:r>
            <a:r>
              <a:rPr lang="en-US" sz="350" b="1" spc="15" dirty="0" smtClean="0">
                <a:solidFill>
                  <a:srgbClr val="FFFFFF"/>
                </a:solidFill>
                <a:latin typeface="United Sans Cond"/>
                <a:cs typeface="United Sans Cond"/>
              </a:rPr>
              <a:t> </a:t>
            </a:r>
            <a:r>
              <a:rPr sz="350" b="1" spc="25" dirty="0" smtClean="0">
                <a:solidFill>
                  <a:srgbClr val="FFFFFF"/>
                </a:solidFill>
                <a:latin typeface="United Sans Cond"/>
                <a:cs typeface="United Sans Cond"/>
              </a:rPr>
              <a:t>SERVE</a:t>
            </a:r>
            <a:endParaRPr sz="350" dirty="0">
              <a:latin typeface="United Sans Cond"/>
              <a:cs typeface="United Sans Cond"/>
            </a:endParaRPr>
          </a:p>
          <a:p>
            <a:pPr>
              <a:lnSpc>
                <a:spcPct val="100000"/>
              </a:lnSpc>
            </a:pPr>
            <a:endParaRPr sz="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50" dirty="0">
              <a:latin typeface="Times New Roman"/>
              <a:cs typeface="Times New Roman"/>
            </a:endParaRPr>
          </a:p>
          <a:p>
            <a:pPr marL="12700" marR="5080">
              <a:lnSpc>
                <a:spcPct val="111300"/>
              </a:lnSpc>
            </a:pPr>
            <a:r>
              <a:rPr sz="250" spc="5" dirty="0">
                <a:solidFill>
                  <a:srgbClr val="EF3D42"/>
                </a:solidFill>
                <a:latin typeface="UnitedSansCond-Medium"/>
                <a:cs typeface="UnitedSansCond-Medium"/>
              </a:rPr>
              <a:t>Not all of </a:t>
            </a:r>
            <a:r>
              <a:rPr sz="250" spc="10" dirty="0">
                <a:solidFill>
                  <a:srgbClr val="EF3D42"/>
                </a:solidFill>
                <a:latin typeface="UnitedSansCond-Medium"/>
                <a:cs typeface="UnitedSansCond-Medium"/>
              </a:rPr>
              <a:t>us </a:t>
            </a:r>
            <a:r>
              <a:rPr sz="250" spc="5" dirty="0">
                <a:solidFill>
                  <a:srgbClr val="EF3D42"/>
                </a:solidFill>
                <a:latin typeface="UnitedSansCond-Medium"/>
                <a:cs typeface="UnitedSansCond-Medium"/>
              </a:rPr>
              <a:t>at Pizza Hut are </a:t>
            </a:r>
            <a:r>
              <a:rPr sz="250" spc="10" dirty="0">
                <a:solidFill>
                  <a:srgbClr val="EF3D42"/>
                </a:solidFill>
                <a:latin typeface="UnitedSansCond-Medium"/>
                <a:cs typeface="UnitedSansCond-Medium"/>
              </a:rPr>
              <a:t>making </a:t>
            </a:r>
            <a:r>
              <a:rPr sz="250" spc="5" dirty="0">
                <a:solidFill>
                  <a:srgbClr val="EF3D42"/>
                </a:solidFill>
                <a:latin typeface="UnitedSansCond-Medium"/>
                <a:cs typeface="UnitedSansCond-Medium"/>
              </a:rPr>
              <a:t>pizza, but all of </a:t>
            </a:r>
            <a:r>
              <a:rPr sz="250" spc="10" dirty="0">
                <a:solidFill>
                  <a:srgbClr val="EF3D42"/>
                </a:solidFill>
                <a:latin typeface="UnitedSansCond-Medium"/>
                <a:cs typeface="UnitedSansCond-Medium"/>
              </a:rPr>
              <a:t>us </a:t>
            </a:r>
            <a:r>
              <a:rPr sz="250" spc="5" dirty="0">
                <a:solidFill>
                  <a:srgbClr val="EF3D42"/>
                </a:solidFill>
                <a:latin typeface="UnitedSansCond-Medium"/>
                <a:cs typeface="UnitedSansCond-Medium"/>
              </a:rPr>
              <a:t>are </a:t>
            </a:r>
            <a:r>
              <a:rPr sz="250" spc="10" dirty="0">
                <a:solidFill>
                  <a:srgbClr val="EF3D42"/>
                </a:solidFill>
                <a:latin typeface="UnitedSansCond-Medium"/>
                <a:cs typeface="UnitedSansCond-Medium"/>
              </a:rPr>
              <a:t>making </a:t>
            </a:r>
            <a:r>
              <a:rPr sz="250" spc="5" dirty="0">
                <a:solidFill>
                  <a:srgbClr val="EF3D42"/>
                </a:solidFill>
                <a:latin typeface="UnitedSansCond-Medium"/>
                <a:cs typeface="UnitedSansCond-Medium"/>
              </a:rPr>
              <a:t>pizza better</a:t>
            </a:r>
            <a:r>
              <a:rPr sz="250" spc="5" dirty="0" smtClean="0">
                <a:solidFill>
                  <a:srgbClr val="EF3D42"/>
                </a:solidFill>
                <a:latin typeface="UnitedSansCond-Medium"/>
                <a:cs typeface="UnitedSansCond-Medium"/>
              </a:rPr>
              <a:t>.</a:t>
            </a:r>
            <a:r>
              <a:rPr lang="en-US" sz="250" spc="5" dirty="0" smtClean="0">
                <a:solidFill>
                  <a:srgbClr val="EF3D42"/>
                </a:solidFill>
                <a:latin typeface="UnitedSansCond-Medium"/>
                <a:cs typeface="UnitedSansCond-Medium"/>
              </a:rPr>
              <a:t> </a:t>
            </a:r>
            <a:r>
              <a:rPr sz="250" spc="5" dirty="0" smtClean="0">
                <a:solidFill>
                  <a:srgbClr val="EF3D42"/>
                </a:solidFill>
                <a:latin typeface="UnitedSansCond-Medium"/>
                <a:cs typeface="UnitedSansCond-Medium"/>
              </a:rPr>
              <a:t>Whatever </a:t>
            </a:r>
            <a:r>
              <a:rPr sz="250" spc="5" dirty="0">
                <a:solidFill>
                  <a:srgbClr val="EF3D42"/>
                </a:solidFill>
                <a:latin typeface="UnitedSansCond-Medium"/>
                <a:cs typeface="UnitedSansCond-Medium"/>
              </a:rPr>
              <a:t>we’re </a:t>
            </a:r>
            <a:r>
              <a:rPr sz="250" spc="10" dirty="0">
                <a:solidFill>
                  <a:srgbClr val="EF3D42"/>
                </a:solidFill>
                <a:latin typeface="UnitedSansCond-Medium"/>
                <a:cs typeface="UnitedSansCond-Medium"/>
              </a:rPr>
              <a:t>each </a:t>
            </a:r>
            <a:r>
              <a:rPr sz="250" spc="5" dirty="0">
                <a:solidFill>
                  <a:srgbClr val="EF3D42"/>
                </a:solidFill>
                <a:latin typeface="UnitedSansCond-Medium"/>
                <a:cs typeface="UnitedSansCond-Medium"/>
              </a:rPr>
              <a:t>creating, </a:t>
            </a:r>
            <a:r>
              <a:rPr sz="250" spc="10" dirty="0">
                <a:solidFill>
                  <a:srgbClr val="EF3D42"/>
                </a:solidFill>
                <a:latin typeface="UnitedSansCond-Medium"/>
                <a:cs typeface="UnitedSansCond-Medium"/>
              </a:rPr>
              <a:t>we </a:t>
            </a:r>
            <a:r>
              <a:rPr sz="250" spc="5" dirty="0">
                <a:solidFill>
                  <a:srgbClr val="EF3D42"/>
                </a:solidFill>
                <a:latin typeface="UnitedSansCond-Medium"/>
                <a:cs typeface="UnitedSansCond-Medium"/>
              </a:rPr>
              <a:t>deliver it with three goals in mind: </a:t>
            </a:r>
            <a:r>
              <a:rPr sz="250" b="1" spc="-5" dirty="0">
                <a:solidFill>
                  <a:srgbClr val="EF3D42"/>
                </a:solidFill>
                <a:latin typeface="United Sans Cond"/>
                <a:cs typeface="United Sans Cond"/>
              </a:rPr>
              <a:t>Give service </a:t>
            </a:r>
            <a:r>
              <a:rPr sz="250" b="1" spc="-5" dirty="0" smtClean="0">
                <a:solidFill>
                  <a:srgbClr val="EF3D42"/>
                </a:solidFill>
                <a:latin typeface="United Sans Cond"/>
                <a:cs typeface="United Sans Cond"/>
              </a:rPr>
              <a:t>with</a:t>
            </a:r>
            <a:r>
              <a:rPr lang="en-US" sz="250" b="1" spc="-5" dirty="0" smtClean="0">
                <a:solidFill>
                  <a:srgbClr val="EF3D42"/>
                </a:solidFill>
                <a:latin typeface="United Sans Cond"/>
                <a:cs typeface="United Sans Cond"/>
              </a:rPr>
              <a:t> </a:t>
            </a:r>
            <a:r>
              <a:rPr sz="250" b="1" dirty="0" smtClean="0">
                <a:solidFill>
                  <a:srgbClr val="EF3D42"/>
                </a:solidFill>
                <a:latin typeface="United Sans Cond"/>
                <a:cs typeface="United Sans Cond"/>
              </a:rPr>
              <a:t>a </a:t>
            </a:r>
            <a:r>
              <a:rPr sz="250" b="1" dirty="0">
                <a:solidFill>
                  <a:srgbClr val="EF3D42"/>
                </a:solidFill>
                <a:latin typeface="United Sans Cond"/>
                <a:cs typeface="United Sans Cond"/>
              </a:rPr>
              <a:t>smile. </a:t>
            </a:r>
            <a:r>
              <a:rPr sz="250" spc="10" dirty="0">
                <a:solidFill>
                  <a:srgbClr val="EF3D42"/>
                </a:solidFill>
                <a:latin typeface="UnitedSansCond-Medium"/>
                <a:cs typeface="UnitedSansCond-Medium"/>
              </a:rPr>
              <a:t>Because </a:t>
            </a:r>
            <a:r>
              <a:rPr sz="250" spc="5" dirty="0">
                <a:solidFill>
                  <a:srgbClr val="EF3D42"/>
                </a:solidFill>
                <a:latin typeface="UnitedSansCond-Medium"/>
                <a:cs typeface="UnitedSansCond-Medium"/>
              </a:rPr>
              <a:t>we’re </a:t>
            </a:r>
            <a:r>
              <a:rPr sz="250" spc="10" dirty="0">
                <a:solidFill>
                  <a:srgbClr val="EF3D42"/>
                </a:solidFill>
                <a:latin typeface="UnitedSansCond-Medium"/>
                <a:cs typeface="UnitedSansCond-Medium"/>
              </a:rPr>
              <a:t>making </a:t>
            </a:r>
            <a:r>
              <a:rPr sz="250" spc="5" dirty="0">
                <a:solidFill>
                  <a:srgbClr val="EF3D42"/>
                </a:solidFill>
                <a:latin typeface="UnitedSansCond-Medium"/>
                <a:cs typeface="UnitedSansCond-Medium"/>
              </a:rPr>
              <a:t>people happy. </a:t>
            </a:r>
            <a:r>
              <a:rPr sz="250" b="1" spc="-5" dirty="0">
                <a:solidFill>
                  <a:srgbClr val="EF3D42"/>
                </a:solidFill>
                <a:latin typeface="United Sans Cond"/>
                <a:cs typeface="United Sans Cond"/>
              </a:rPr>
              <a:t>Deliver </a:t>
            </a:r>
            <a:r>
              <a:rPr sz="250" b="1" dirty="0">
                <a:solidFill>
                  <a:srgbClr val="EF3D42"/>
                </a:solidFill>
                <a:latin typeface="United Sans Cond"/>
                <a:cs typeface="United Sans Cond"/>
              </a:rPr>
              <a:t>it fast. </a:t>
            </a:r>
            <a:r>
              <a:rPr sz="250" spc="10" dirty="0">
                <a:solidFill>
                  <a:srgbClr val="EF3D42"/>
                </a:solidFill>
                <a:latin typeface="UnitedSansCond-Medium"/>
                <a:cs typeface="UnitedSansCond-Medium"/>
              </a:rPr>
              <a:t>Because #IWWIWWIWI</a:t>
            </a:r>
            <a:r>
              <a:rPr sz="250" spc="10" dirty="0" smtClean="0">
                <a:solidFill>
                  <a:srgbClr val="EF3D42"/>
                </a:solidFill>
                <a:latin typeface="UnitedSansCond-Medium"/>
                <a:cs typeface="UnitedSansCond-Medium"/>
              </a:rPr>
              <a:t>.</a:t>
            </a:r>
            <a:r>
              <a:rPr lang="en-US" sz="250" spc="10" dirty="0" smtClean="0">
                <a:solidFill>
                  <a:srgbClr val="EF3D42"/>
                </a:solidFill>
                <a:latin typeface="UnitedSansCond-Medium"/>
                <a:cs typeface="UnitedSansCond-Medium"/>
              </a:rPr>
              <a:t> </a:t>
            </a:r>
            <a:r>
              <a:rPr sz="250" dirty="0" smtClean="0">
                <a:solidFill>
                  <a:srgbClr val="EF3D42"/>
                </a:solidFill>
                <a:latin typeface="UnitedSansCond-Medium"/>
                <a:cs typeface="UnitedSansCond-Medium"/>
              </a:rPr>
              <a:t>And</a:t>
            </a:r>
            <a:r>
              <a:rPr sz="250" dirty="0">
                <a:solidFill>
                  <a:srgbClr val="EF3D42"/>
                </a:solidFill>
                <a:latin typeface="UnitedSansCond-Medium"/>
                <a:cs typeface="UnitedSansCond-Medium"/>
              </a:rPr>
              <a:t>, </a:t>
            </a:r>
            <a:r>
              <a:rPr sz="250" spc="5" dirty="0">
                <a:solidFill>
                  <a:srgbClr val="EF3D42"/>
                </a:solidFill>
                <a:latin typeface="UnitedSansCond-Medium"/>
                <a:cs typeface="UnitedSansCond-Medium"/>
              </a:rPr>
              <a:t>above </a:t>
            </a:r>
            <a:r>
              <a:rPr sz="250" dirty="0">
                <a:solidFill>
                  <a:srgbClr val="EF3D42"/>
                </a:solidFill>
                <a:latin typeface="UnitedSansCond-Medium"/>
                <a:cs typeface="UnitedSansCond-Medium"/>
              </a:rPr>
              <a:t>all, always: </a:t>
            </a:r>
            <a:r>
              <a:rPr sz="250" b="1" spc="-5" dirty="0">
                <a:solidFill>
                  <a:srgbClr val="EF3D42"/>
                </a:solidFill>
                <a:latin typeface="United Sans Cond"/>
                <a:cs typeface="United Sans Cond"/>
              </a:rPr>
              <a:t>Create food </a:t>
            </a:r>
            <a:r>
              <a:rPr sz="250" b="1" spc="-10" dirty="0" smtClean="0">
                <a:solidFill>
                  <a:srgbClr val="EF3D42"/>
                </a:solidFill>
                <a:latin typeface="United Sans Cond"/>
                <a:cs typeface="United Sans Cond"/>
              </a:rPr>
              <a:t>we’re</a:t>
            </a:r>
            <a:r>
              <a:rPr lang="en-US" sz="250" b="1" spc="-10" dirty="0" smtClean="0">
                <a:solidFill>
                  <a:srgbClr val="EF3D42"/>
                </a:solidFill>
                <a:latin typeface="United Sans Cond"/>
                <a:cs typeface="United Sans Cond"/>
              </a:rPr>
              <a:t> </a:t>
            </a:r>
            <a:r>
              <a:rPr sz="250" b="1" spc="-5" dirty="0" smtClean="0">
                <a:solidFill>
                  <a:srgbClr val="EF3D42"/>
                </a:solidFill>
                <a:latin typeface="United Sans Cond"/>
                <a:cs typeface="United Sans Cond"/>
              </a:rPr>
              <a:t>proud </a:t>
            </a:r>
            <a:r>
              <a:rPr sz="250" b="1" spc="-5" dirty="0">
                <a:solidFill>
                  <a:srgbClr val="EF3D42"/>
                </a:solidFill>
                <a:latin typeface="United Sans Cond"/>
                <a:cs typeface="United Sans Cond"/>
              </a:rPr>
              <a:t>to serve. </a:t>
            </a:r>
            <a:r>
              <a:rPr sz="250" spc="5" dirty="0">
                <a:solidFill>
                  <a:srgbClr val="EF3D42"/>
                </a:solidFill>
                <a:latin typeface="UnitedSansCond-Medium"/>
                <a:cs typeface="UnitedSansCond-Medium"/>
              </a:rPr>
              <a:t>Because </a:t>
            </a:r>
            <a:r>
              <a:rPr sz="250" dirty="0">
                <a:solidFill>
                  <a:srgbClr val="EF3D42"/>
                </a:solidFill>
                <a:latin typeface="UnitedSansCond-Medium"/>
                <a:cs typeface="UnitedSansCond-Medium"/>
              </a:rPr>
              <a:t>anything less won’t</a:t>
            </a:r>
            <a:r>
              <a:rPr sz="250" spc="15" dirty="0">
                <a:solidFill>
                  <a:srgbClr val="EF3D42"/>
                </a:solidFill>
                <a:latin typeface="UnitedSansCond-Medium"/>
                <a:cs typeface="UnitedSansCond-Medium"/>
              </a:rPr>
              <a:t> </a:t>
            </a:r>
            <a:r>
              <a:rPr sz="250" dirty="0">
                <a:solidFill>
                  <a:srgbClr val="EF3D42"/>
                </a:solidFill>
                <a:latin typeface="UnitedSansCond-Medium"/>
                <a:cs typeface="UnitedSansCond-Medium"/>
              </a:rPr>
              <a:t>do.</a:t>
            </a:r>
            <a:endParaRPr sz="250" dirty="0">
              <a:latin typeface="UnitedSansCond-Medium"/>
              <a:cs typeface="UnitedSansCond-Medium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0" y="9426905"/>
            <a:ext cx="7772400" cy="63149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842809" y="9599996"/>
            <a:ext cx="1738946" cy="29320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0" y="0"/>
            <a:ext cx="7772400" cy="22860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17"/>
          <p:cNvSpPr txBox="1">
            <a:spLocks noGrp="1"/>
          </p:cNvSpPr>
          <p:nvPr>
            <p:ph type="ftr" sz="quarter" idx="5"/>
          </p:nvPr>
        </p:nvSpPr>
        <p:spPr>
          <a:xfrm>
            <a:off x="143763" y="9605442"/>
            <a:ext cx="4884420" cy="390492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45"/>
              </a:spcBef>
            </a:pPr>
            <a:r>
              <a:rPr lang="en-US" spc="-5" dirty="0" smtClean="0"/>
              <a:t>Franchise optional. </a:t>
            </a:r>
            <a:r>
              <a:rPr spc="-5" dirty="0" smtClean="0"/>
              <a:t>You </a:t>
            </a:r>
            <a:r>
              <a:rPr spc="-5" dirty="0"/>
              <a:t>make </a:t>
            </a:r>
            <a:r>
              <a:rPr dirty="0"/>
              <a:t>it happen! </a:t>
            </a:r>
            <a:r>
              <a:rPr spc="-5" dirty="0"/>
              <a:t>Franchisees are responsible </a:t>
            </a:r>
            <a:r>
              <a:rPr dirty="0"/>
              <a:t>for their own hiring </a:t>
            </a:r>
            <a:r>
              <a:rPr spc="-5" dirty="0"/>
              <a:t>and </a:t>
            </a:r>
            <a:r>
              <a:rPr dirty="0"/>
              <a:t>employment </a:t>
            </a:r>
            <a:r>
              <a:rPr dirty="0" smtClean="0"/>
              <a:t>practices</a:t>
            </a:r>
            <a:r>
              <a:rPr lang="en-US" dirty="0" smtClean="0"/>
              <a:t> and policies</a:t>
            </a:r>
            <a:r>
              <a:rPr dirty="0" smtClean="0"/>
              <a:t>. </a:t>
            </a:r>
            <a:r>
              <a:rPr spc="-5" dirty="0"/>
              <a:t>Franchise </a:t>
            </a:r>
            <a:r>
              <a:rPr spc="-5" dirty="0" smtClean="0"/>
              <a:t>managers</a:t>
            </a:r>
            <a:r>
              <a:rPr lang="en-US" spc="-5" dirty="0" smtClean="0"/>
              <a:t> </a:t>
            </a:r>
            <a:r>
              <a:rPr spc="-5" dirty="0" smtClean="0"/>
              <a:t>should </a:t>
            </a:r>
            <a:r>
              <a:rPr dirty="0"/>
              <a:t>work with their own organization to bring </a:t>
            </a:r>
            <a:r>
              <a:rPr spc="-5" dirty="0"/>
              <a:t>Life </a:t>
            </a:r>
            <a:r>
              <a:rPr dirty="0"/>
              <a:t>Unboxed to life in their </a:t>
            </a:r>
            <a:r>
              <a:rPr spc="-5" dirty="0" smtClean="0"/>
              <a:t>restaurant</a:t>
            </a:r>
            <a:r>
              <a:rPr lang="en-US" spc="-5" dirty="0" smtClean="0"/>
              <a:t>s</a:t>
            </a:r>
            <a:r>
              <a:rPr spc="-5" dirty="0" smtClean="0"/>
              <a:t>. </a:t>
            </a:r>
            <a:endParaRPr lang="en-US" spc="-5" dirty="0" smtClean="0"/>
          </a:p>
          <a:p>
            <a:pPr marL="12700" marR="5080">
              <a:lnSpc>
                <a:spcPts val="1000"/>
              </a:lnSpc>
              <a:spcBef>
                <a:spcPts val="45"/>
              </a:spcBef>
            </a:pPr>
            <a:r>
              <a:rPr dirty="0" smtClean="0"/>
              <a:t>© 201</a:t>
            </a:r>
            <a:r>
              <a:rPr lang="en-US" dirty="0" smtClean="0"/>
              <a:t>9</a:t>
            </a:r>
            <a:r>
              <a:rPr dirty="0" smtClean="0"/>
              <a:t> </a:t>
            </a:r>
            <a:r>
              <a:rPr spc="-5" dirty="0"/>
              <a:t>Pizza </a:t>
            </a:r>
            <a:r>
              <a:rPr dirty="0"/>
              <a:t>Hut,</a:t>
            </a:r>
            <a:r>
              <a:rPr spc="-35" dirty="0"/>
              <a:t> </a:t>
            </a:r>
            <a:r>
              <a:rPr dirty="0"/>
              <a:t>LLC</a:t>
            </a:r>
          </a:p>
        </p:txBody>
      </p:sp>
      <p:pic>
        <p:nvPicPr>
          <p:cNvPr id="1026" name="Picture 2" descr="https://images.printable.com/printonelogos/images/Pizz_23507/RES25000.jpg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338" y="1917776"/>
            <a:ext cx="3174023" cy="3174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523744"/>
            <a:ext cx="7772400" cy="69031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4500" y="609600"/>
            <a:ext cx="6703695" cy="1460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10" dirty="0">
                <a:solidFill>
                  <a:srgbClr val="EA1D2B"/>
                </a:solidFill>
                <a:latin typeface="SharpSansDisplayNo1-Extrabold"/>
                <a:cs typeface="SharpSansDisplayNo1-Extrabold"/>
              </a:rPr>
              <a:t>5. </a:t>
            </a:r>
            <a:r>
              <a:rPr sz="2000" b="1" spc="15" dirty="0">
                <a:solidFill>
                  <a:srgbClr val="EA1D2B"/>
                </a:solidFill>
                <a:latin typeface="SharpSansDisplayNo1-Extrabold"/>
                <a:cs typeface="SharpSansDisplayNo1-Extrabold"/>
              </a:rPr>
              <a:t>Bring </a:t>
            </a:r>
            <a:r>
              <a:rPr sz="2000" b="1" spc="5" dirty="0">
                <a:solidFill>
                  <a:srgbClr val="EA1D2B"/>
                </a:solidFill>
                <a:latin typeface="SharpSansDisplayNo1-Extrabold"/>
                <a:cs typeface="SharpSansDisplayNo1-Extrabold"/>
              </a:rPr>
              <a:t>it </a:t>
            </a:r>
            <a:r>
              <a:rPr sz="2000" b="1" spc="-5" dirty="0">
                <a:solidFill>
                  <a:srgbClr val="EA1D2B"/>
                </a:solidFill>
                <a:latin typeface="SharpSansDisplayNo1-Extrabold"/>
                <a:cs typeface="SharpSansDisplayNo1-Extrabold"/>
              </a:rPr>
              <a:t>to</a:t>
            </a:r>
            <a:r>
              <a:rPr sz="2000" b="1" spc="35" dirty="0">
                <a:solidFill>
                  <a:srgbClr val="EA1D2B"/>
                </a:solidFill>
                <a:latin typeface="SharpSansDisplayNo1-Extrabold"/>
                <a:cs typeface="SharpSansDisplayNo1-Extrabold"/>
              </a:rPr>
              <a:t> </a:t>
            </a:r>
            <a:r>
              <a:rPr sz="2000" b="1" spc="5" dirty="0">
                <a:solidFill>
                  <a:srgbClr val="EA1D2B"/>
                </a:solidFill>
                <a:latin typeface="SharpSansDisplayNo1-Extrabold"/>
                <a:cs typeface="SharpSansDisplayNo1-Extrabold"/>
              </a:rPr>
              <a:t>life</a:t>
            </a:r>
            <a:endParaRPr sz="2000" dirty="0">
              <a:latin typeface="SharpSansDisplayNo1-Extrabold"/>
              <a:cs typeface="SharpSansDisplayNo1-Extrabold"/>
            </a:endParaRPr>
          </a:p>
          <a:p>
            <a:pPr marL="12700" marR="5080" algn="just">
              <a:lnSpc>
                <a:spcPct val="116700"/>
              </a:lnSpc>
              <a:spcBef>
                <a:spcPts val="700"/>
              </a:spcBef>
            </a:pP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You are the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heart 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and soul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of 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Life Unboxed. You’re the reason </a:t>
            </a:r>
            <a:r>
              <a:rPr sz="1000" i="1" dirty="0">
                <a:solidFill>
                  <a:srgbClr val="231F20"/>
                </a:solidFill>
                <a:latin typeface="Open Sans"/>
                <a:cs typeface="Open Sans"/>
              </a:rPr>
              <a:t>It </a:t>
            </a:r>
            <a:r>
              <a:rPr sz="1000" i="1" spc="-5" dirty="0">
                <a:solidFill>
                  <a:srgbClr val="231F20"/>
                </a:solidFill>
                <a:latin typeface="Open Sans"/>
                <a:cs typeface="Open Sans"/>
              </a:rPr>
              <a:t>Happens </a:t>
            </a:r>
            <a:r>
              <a:rPr sz="1000" i="1" dirty="0">
                <a:solidFill>
                  <a:srgbClr val="231F20"/>
                </a:solidFill>
                <a:latin typeface="Open Sans"/>
                <a:cs typeface="Open Sans"/>
              </a:rPr>
              <a:t>at </a:t>
            </a:r>
            <a:r>
              <a:rPr sz="1000" i="1" spc="-5" dirty="0">
                <a:solidFill>
                  <a:srgbClr val="231F20"/>
                </a:solidFill>
                <a:latin typeface="Open Sans"/>
                <a:cs typeface="Open Sans"/>
              </a:rPr>
              <a:t>the Hut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.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And you have 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everything </a:t>
            </a:r>
            <a:r>
              <a:rPr sz="1000" dirty="0" smtClean="0">
                <a:solidFill>
                  <a:srgbClr val="231F20"/>
                </a:solidFill>
                <a:latin typeface="Open Sans"/>
                <a:cs typeface="Open Sans"/>
              </a:rPr>
              <a:t>you</a:t>
            </a:r>
            <a:r>
              <a:rPr lang="en-US" sz="1000" dirty="0" smtClean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 smtClean="0">
                <a:solidFill>
                  <a:srgbClr val="231F20"/>
                </a:solidFill>
                <a:latin typeface="Open Sans"/>
                <a:cs typeface="Open Sans"/>
              </a:rPr>
              <a:t>need 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to attract an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outstanding 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team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— 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the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kind 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that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gives 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service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with a 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smile, creates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food we’re proud 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to serve</a:t>
            </a:r>
            <a:r>
              <a:rPr sz="1000" spc="-5" dirty="0" smtClean="0">
                <a:solidFill>
                  <a:srgbClr val="231F20"/>
                </a:solidFill>
                <a:latin typeface="Open Sans"/>
                <a:cs typeface="Open Sans"/>
              </a:rPr>
              <a:t>,</a:t>
            </a:r>
            <a:r>
              <a:rPr lang="en-US" sz="1000" spc="-5" dirty="0" smtClean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5" dirty="0" smtClean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delivers it fast (and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hot!).</a:t>
            </a:r>
            <a:endParaRPr sz="1000" dirty="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500" b="1" spc="-15" dirty="0">
                <a:solidFill>
                  <a:srgbClr val="231F20"/>
                </a:solidFill>
                <a:latin typeface="SharpSansDisplayNo1-Extrabold"/>
                <a:cs typeface="SharpSansDisplayNo1-Extrabold"/>
              </a:rPr>
              <a:t>Now </a:t>
            </a:r>
            <a:r>
              <a:rPr sz="1500" b="1" spc="10" dirty="0">
                <a:solidFill>
                  <a:srgbClr val="231F20"/>
                </a:solidFill>
                <a:latin typeface="SharpSansDisplayNo1-Extrabold"/>
                <a:cs typeface="SharpSansDisplayNo1-Extrabold"/>
              </a:rPr>
              <a:t>it’s </a:t>
            </a:r>
            <a:r>
              <a:rPr sz="1500" b="1" spc="5" dirty="0">
                <a:solidFill>
                  <a:srgbClr val="231F20"/>
                </a:solidFill>
                <a:latin typeface="SharpSansDisplayNo1-Extrabold"/>
                <a:cs typeface="SharpSansDisplayNo1-Extrabold"/>
              </a:rPr>
              <a:t>up </a:t>
            </a:r>
            <a:r>
              <a:rPr sz="1500" b="1" spc="-5" dirty="0">
                <a:solidFill>
                  <a:srgbClr val="231F20"/>
                </a:solidFill>
                <a:latin typeface="SharpSansDisplayNo1-Extrabold"/>
                <a:cs typeface="SharpSansDisplayNo1-Extrabold"/>
              </a:rPr>
              <a:t>to </a:t>
            </a:r>
            <a:r>
              <a:rPr sz="1500" b="1" spc="-15" dirty="0">
                <a:solidFill>
                  <a:srgbClr val="231F20"/>
                </a:solidFill>
                <a:latin typeface="SharpSansDisplayNo1-Extrabold"/>
                <a:cs typeface="SharpSansDisplayNo1-Extrabold"/>
              </a:rPr>
              <a:t>you </a:t>
            </a:r>
            <a:r>
              <a:rPr sz="1500" b="1" spc="10" dirty="0">
                <a:solidFill>
                  <a:srgbClr val="231F20"/>
                </a:solidFill>
                <a:latin typeface="SharpSansDisplayNo1-Extrabold"/>
                <a:cs typeface="SharpSansDisplayNo1-Extrabold"/>
              </a:rPr>
              <a:t>and the </a:t>
            </a:r>
            <a:r>
              <a:rPr sz="1500" b="1" spc="5" dirty="0">
                <a:solidFill>
                  <a:srgbClr val="231F20"/>
                </a:solidFill>
                <a:latin typeface="SharpSansDisplayNo1-Extrabold"/>
                <a:cs typeface="SharpSansDisplayNo1-Extrabold"/>
              </a:rPr>
              <a:t>team </a:t>
            </a:r>
            <a:r>
              <a:rPr sz="1500" b="1" spc="-5" dirty="0">
                <a:solidFill>
                  <a:srgbClr val="231F20"/>
                </a:solidFill>
                <a:latin typeface="SharpSansDisplayNo1-Extrabold"/>
                <a:cs typeface="SharpSansDisplayNo1-Extrabold"/>
              </a:rPr>
              <a:t>to </a:t>
            </a:r>
            <a:r>
              <a:rPr sz="1500" b="1" spc="-20" dirty="0">
                <a:solidFill>
                  <a:srgbClr val="231F20"/>
                </a:solidFill>
                <a:latin typeface="SharpSansDisplayNo1-Extrabold"/>
                <a:cs typeface="SharpSansDisplayNo1-Extrabold"/>
              </a:rPr>
              <a:t>make</a:t>
            </a:r>
            <a:r>
              <a:rPr sz="1500" b="1" spc="60" dirty="0">
                <a:solidFill>
                  <a:srgbClr val="231F20"/>
                </a:solidFill>
                <a:latin typeface="SharpSansDisplayNo1-Extrabold"/>
                <a:cs typeface="SharpSansDisplayNo1-Extrabold"/>
              </a:rPr>
              <a:t> </a:t>
            </a:r>
            <a:r>
              <a:rPr sz="1500" b="1" spc="5" dirty="0">
                <a:solidFill>
                  <a:srgbClr val="231F20"/>
                </a:solidFill>
                <a:latin typeface="SharpSansDisplayNo1-Extrabold"/>
                <a:cs typeface="SharpSansDisplayNo1-Extrabold"/>
              </a:rPr>
              <a:t>it </a:t>
            </a:r>
            <a:r>
              <a:rPr sz="1500" b="1" spc="15" dirty="0">
                <a:solidFill>
                  <a:srgbClr val="231F20"/>
                </a:solidFill>
                <a:latin typeface="SharpSansDisplayNo1-Extrabold"/>
                <a:cs typeface="SharpSansDisplayNo1-Extrabold"/>
              </a:rPr>
              <a:t>happen.</a:t>
            </a:r>
            <a:endParaRPr sz="1500" dirty="0">
              <a:latin typeface="SharpSansDisplayNo1-Extrabold"/>
              <a:cs typeface="SharpSansDisplayNo1-Extrabol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9426905"/>
            <a:ext cx="7772400" cy="6314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42809" y="9599996"/>
            <a:ext cx="1738946" cy="2932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7772400" cy="228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143763" y="9605442"/>
            <a:ext cx="4884420" cy="378886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45"/>
              </a:spcBef>
            </a:pPr>
            <a:r>
              <a:rPr lang="en-US" spc="-5" dirty="0"/>
              <a:t>Franchise optional. You make </a:t>
            </a:r>
            <a:r>
              <a:rPr lang="en-US" dirty="0"/>
              <a:t>it happen! </a:t>
            </a:r>
            <a:r>
              <a:rPr lang="en-US" spc="-5" dirty="0"/>
              <a:t>Franchisees are responsible </a:t>
            </a:r>
            <a:r>
              <a:rPr lang="en-US" dirty="0"/>
              <a:t>for their own hiring </a:t>
            </a:r>
            <a:r>
              <a:rPr lang="en-US" spc="-5" dirty="0"/>
              <a:t>and </a:t>
            </a:r>
            <a:r>
              <a:rPr lang="en-US" dirty="0"/>
              <a:t>employment practices and policies. </a:t>
            </a:r>
            <a:r>
              <a:rPr lang="en-US" spc="-5" dirty="0"/>
              <a:t>Franchise managers should </a:t>
            </a:r>
            <a:r>
              <a:rPr lang="en-US" dirty="0"/>
              <a:t>work with their own organization to bring </a:t>
            </a:r>
            <a:r>
              <a:rPr lang="en-US" spc="-5" dirty="0"/>
              <a:t>Life </a:t>
            </a:r>
            <a:r>
              <a:rPr lang="en-US" dirty="0"/>
              <a:t>Unboxed to life in their </a:t>
            </a:r>
            <a:r>
              <a:rPr lang="en-US" spc="-5" dirty="0"/>
              <a:t>restaurants. </a:t>
            </a:r>
          </a:p>
          <a:p>
            <a:pPr marL="12700" marR="5080">
              <a:lnSpc>
                <a:spcPts val="1000"/>
              </a:lnSpc>
              <a:spcBef>
                <a:spcPts val="45"/>
              </a:spcBef>
            </a:pPr>
            <a:r>
              <a:rPr lang="en-US"/>
              <a:t>© 2019 </a:t>
            </a:r>
            <a:r>
              <a:rPr lang="en-US" spc="-5"/>
              <a:t>Pizza </a:t>
            </a:r>
            <a:r>
              <a:rPr lang="en-US"/>
              <a:t>Hut,</a:t>
            </a:r>
            <a:r>
              <a:rPr lang="en-US" spc="-35"/>
              <a:t> </a:t>
            </a:r>
            <a:r>
              <a:rPr lang="en-US"/>
              <a:t>LLC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</TotalTime>
  <Words>1375</Words>
  <Application>Microsoft Office PowerPoint</Application>
  <PresentationFormat>Custom</PresentationFormat>
  <Paragraphs>92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Calibri</vt:lpstr>
      <vt:lpstr>Open Sans</vt:lpstr>
      <vt:lpstr>OpenSans-BoldItalic</vt:lpstr>
      <vt:lpstr>SharpSansDisplayNo1-Extrabold</vt:lpstr>
      <vt:lpstr>SharpSansDisplayNo1-Semibold</vt:lpstr>
      <vt:lpstr>Times New Roman</vt:lpstr>
      <vt:lpstr>United Sans Cond</vt:lpstr>
      <vt:lpstr>UnitedSansCond-Medium</vt:lpstr>
      <vt:lpstr>Office Theme</vt:lpstr>
      <vt:lpstr>Build a team  that makes anything possible.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 a team  that makes anything possible</dc:title>
  <dc:creator>PizzaHut_Overview_ss.indd</dc:creator>
  <cp:lastModifiedBy>Williams, Kandance</cp:lastModifiedBy>
  <cp:revision>9</cp:revision>
  <dcterms:created xsi:type="dcterms:W3CDTF">2019-09-23T14:25:29Z</dcterms:created>
  <dcterms:modified xsi:type="dcterms:W3CDTF">2019-12-19T17:56:19Z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2017-04-20T00:00:00Z</vt:filetime>
  </property>
  <property fmtid="{D5CDD505-2E9C-101B-9397-08002B2CF9AE}" pid="3" name="Creator">
    <vt:lpwstr>Adobe InDesign CC 2015 (Macintosh)</vt:lpwstr>
  </property>
  <property fmtid="{D5CDD505-2E9C-101B-9397-08002B2CF9AE}" pid="4" name="LastSaved">
    <vt:filetime>2019-09-23T00:00:00Z</vt:filetime>
  </property>
</Properties>
</file>